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7"/>
  </p:notesMasterIdLst>
  <p:sldIdLst>
    <p:sldId id="478" r:id="rId2"/>
    <p:sldId id="484" r:id="rId3"/>
    <p:sldId id="474" r:id="rId4"/>
    <p:sldId id="481" r:id="rId5"/>
    <p:sldId id="446" r:id="rId6"/>
    <p:sldId id="476" r:id="rId7"/>
    <p:sldId id="441" r:id="rId8"/>
    <p:sldId id="472" r:id="rId9"/>
    <p:sldId id="479" r:id="rId10"/>
    <p:sldId id="427" r:id="rId11"/>
    <p:sldId id="316" r:id="rId12"/>
    <p:sldId id="469" r:id="rId13"/>
    <p:sldId id="429" r:id="rId14"/>
    <p:sldId id="430" r:id="rId15"/>
    <p:sldId id="401" r:id="rId16"/>
    <p:sldId id="400" r:id="rId17"/>
    <p:sldId id="402" r:id="rId18"/>
    <p:sldId id="431" r:id="rId19"/>
    <p:sldId id="403" r:id="rId20"/>
    <p:sldId id="485" r:id="rId21"/>
    <p:sldId id="439" r:id="rId22"/>
    <p:sldId id="443" r:id="rId23"/>
    <p:sldId id="483" r:id="rId24"/>
    <p:sldId id="471" r:id="rId25"/>
    <p:sldId id="475" r:id="rId2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A5C3B"/>
    <a:srgbClr val="F1F46B"/>
    <a:srgbClr val="7D0000"/>
    <a:srgbClr val="740000"/>
    <a:srgbClr val="7C0100"/>
    <a:srgbClr val="FFBC42"/>
    <a:srgbClr val="E5A237"/>
    <a:srgbClr val="008000"/>
    <a:srgbClr val="B58128"/>
    <a:srgbClr val="0040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34582" autoAdjust="0"/>
    <p:restoredTop sz="86395" autoAdjust="0"/>
  </p:normalViewPr>
  <p:slideViewPr>
    <p:cSldViewPr snapToGrid="0" snapToObjects="1">
      <p:cViewPr varScale="1">
        <p:scale>
          <a:sx n="81" d="100"/>
          <a:sy n="81" d="100"/>
        </p:scale>
        <p:origin x="192" y="800"/>
      </p:cViewPr>
      <p:guideLst>
        <p:guide orient="horz" pos="2160"/>
        <p:guide pos="3840"/>
      </p:guideLst>
    </p:cSldViewPr>
  </p:slideViewPr>
  <p:outlineViewPr>
    <p:cViewPr>
      <p:scale>
        <a:sx n="33" d="100"/>
        <a:sy n="33" d="100"/>
      </p:scale>
      <p:origin x="0" y="0"/>
    </p:cViewPr>
    <p:sldLst>
      <p:sld r:id="rId1" collapse="1"/>
    </p:sldLst>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_rels/viewProps.xml.rels><?xml version="1.0" encoding="UTF-8" standalone="yes"?>
<Relationships xmlns="http://schemas.openxmlformats.org/package/2006/relationships"><Relationship Id="rId1" Type="http://schemas.openxmlformats.org/officeDocument/2006/relationships/slide" Target="slides/slide16.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A06BD9D-5375-45D4-AF11-351C6BD31381}" type="doc">
      <dgm:prSet loTypeId="urn:microsoft.com/office/officeart/2005/8/layout/vProcess5" loCatId="process" qsTypeId="urn:microsoft.com/office/officeart/2005/8/quickstyle/simple1" qsCatId="simple" csTypeId="urn:microsoft.com/office/officeart/2005/8/colors/colorful2" csCatId="colorful" phldr="1"/>
      <dgm:spPr/>
      <dgm:t>
        <a:bodyPr/>
        <a:lstStyle/>
        <a:p>
          <a:endParaRPr lang="en-US"/>
        </a:p>
      </dgm:t>
    </dgm:pt>
    <dgm:pt modelId="{8DD09299-49B4-4233-BDFE-CE9617CFB544}">
      <dgm:prSet/>
      <dgm:spPr>
        <a:solidFill>
          <a:srgbClr val="7D0000"/>
        </a:solidFill>
      </dgm:spPr>
      <dgm:t>
        <a:bodyPr/>
        <a:lstStyle/>
        <a:p>
          <a:r>
            <a:rPr lang="en-CA" b="1" i="1" dirty="0"/>
            <a:t>Article 1</a:t>
          </a:r>
          <a:r>
            <a:rPr lang="en-CA" i="1" dirty="0"/>
            <a:t>:</a:t>
          </a:r>
          <a:r>
            <a:rPr lang="en-CA" dirty="0"/>
            <a:t> All human beings are created equal in dignity and rights. </a:t>
          </a:r>
          <a:endParaRPr lang="en-US" dirty="0"/>
        </a:p>
      </dgm:t>
    </dgm:pt>
    <dgm:pt modelId="{0C1AD504-EE94-4C3C-9FFD-45B466582899}" type="parTrans" cxnId="{1E0E68CB-9DE7-41BF-9BFC-56B0CEA6DED7}">
      <dgm:prSet/>
      <dgm:spPr/>
      <dgm:t>
        <a:bodyPr/>
        <a:lstStyle/>
        <a:p>
          <a:endParaRPr lang="en-US"/>
        </a:p>
      </dgm:t>
    </dgm:pt>
    <dgm:pt modelId="{E51B3F5D-C56A-40E7-B349-A85348F504B3}" type="sibTrans" cxnId="{1E0E68CB-9DE7-41BF-9BFC-56B0CEA6DED7}">
      <dgm:prSet/>
      <dgm:spPr/>
      <dgm:t>
        <a:bodyPr/>
        <a:lstStyle/>
        <a:p>
          <a:endParaRPr lang="en-US"/>
        </a:p>
      </dgm:t>
    </dgm:pt>
    <dgm:pt modelId="{9676B862-C011-4D12-9ACC-7B655ED56B78}">
      <dgm:prSet/>
      <dgm:spPr>
        <a:solidFill>
          <a:srgbClr val="B58128"/>
        </a:solidFill>
      </dgm:spPr>
      <dgm:t>
        <a:bodyPr/>
        <a:lstStyle/>
        <a:p>
          <a:r>
            <a:rPr lang="en-CA" dirty="0"/>
            <a:t>They are endowed with reason and conscience and should act towards one another in a spirit of brotherhood.</a:t>
          </a:r>
          <a:endParaRPr lang="en-US" dirty="0"/>
        </a:p>
      </dgm:t>
    </dgm:pt>
    <dgm:pt modelId="{26CF890F-70AC-48AA-BA4F-0F4CFC2B88FE}" type="parTrans" cxnId="{C740405F-9733-48F7-901C-91EDFD1E9B6B}">
      <dgm:prSet/>
      <dgm:spPr/>
      <dgm:t>
        <a:bodyPr/>
        <a:lstStyle/>
        <a:p>
          <a:endParaRPr lang="en-US"/>
        </a:p>
      </dgm:t>
    </dgm:pt>
    <dgm:pt modelId="{DE89D59C-C372-4171-8E3B-F06ECF148EA9}" type="sibTrans" cxnId="{C740405F-9733-48F7-901C-91EDFD1E9B6B}">
      <dgm:prSet/>
      <dgm:spPr/>
      <dgm:t>
        <a:bodyPr/>
        <a:lstStyle/>
        <a:p>
          <a:endParaRPr lang="en-US"/>
        </a:p>
      </dgm:t>
    </dgm:pt>
    <dgm:pt modelId="{1392F42F-93FC-4889-8E41-E88C2CC33376}">
      <dgm:prSet/>
      <dgm:spPr>
        <a:solidFill>
          <a:srgbClr val="008000"/>
        </a:solidFill>
      </dgm:spPr>
      <dgm:t>
        <a:bodyPr/>
        <a:lstStyle/>
        <a:p>
          <a:r>
            <a:rPr lang="en-CA" dirty="0"/>
            <a:t>It is the foundation of freedom, justice and peace in the world.  </a:t>
          </a:r>
          <a:endParaRPr lang="en-US" dirty="0"/>
        </a:p>
      </dgm:t>
    </dgm:pt>
    <dgm:pt modelId="{A87BB69F-37D8-4458-88D6-72FF573B44CD}" type="parTrans" cxnId="{60E757E8-DF2A-47E3-806C-561AA23873A0}">
      <dgm:prSet/>
      <dgm:spPr/>
      <dgm:t>
        <a:bodyPr/>
        <a:lstStyle/>
        <a:p>
          <a:endParaRPr lang="en-US"/>
        </a:p>
      </dgm:t>
    </dgm:pt>
    <dgm:pt modelId="{74B3CD1F-3231-475F-B407-D886352EE37F}" type="sibTrans" cxnId="{60E757E8-DF2A-47E3-806C-561AA23873A0}">
      <dgm:prSet/>
      <dgm:spPr/>
      <dgm:t>
        <a:bodyPr/>
        <a:lstStyle/>
        <a:p>
          <a:endParaRPr lang="en-US"/>
        </a:p>
      </dgm:t>
    </dgm:pt>
    <dgm:pt modelId="{F2717D0C-696B-B14A-BECA-F0A4AB47C4FB}" type="pres">
      <dgm:prSet presAssocID="{5A06BD9D-5375-45D4-AF11-351C6BD31381}" presName="outerComposite" presStyleCnt="0">
        <dgm:presLayoutVars>
          <dgm:chMax val="5"/>
          <dgm:dir/>
          <dgm:resizeHandles val="exact"/>
        </dgm:presLayoutVars>
      </dgm:prSet>
      <dgm:spPr/>
    </dgm:pt>
    <dgm:pt modelId="{CB06615E-6A41-7C44-8EA6-4FC63A8E9C2A}" type="pres">
      <dgm:prSet presAssocID="{5A06BD9D-5375-45D4-AF11-351C6BD31381}" presName="dummyMaxCanvas" presStyleCnt="0">
        <dgm:presLayoutVars/>
      </dgm:prSet>
      <dgm:spPr/>
    </dgm:pt>
    <dgm:pt modelId="{F5287E75-63FE-8B40-93C2-00DDC137A455}" type="pres">
      <dgm:prSet presAssocID="{5A06BD9D-5375-45D4-AF11-351C6BD31381}" presName="ThreeNodes_1" presStyleLbl="node1" presStyleIdx="0" presStyleCnt="3">
        <dgm:presLayoutVars>
          <dgm:bulletEnabled val="1"/>
        </dgm:presLayoutVars>
      </dgm:prSet>
      <dgm:spPr/>
    </dgm:pt>
    <dgm:pt modelId="{33F20E71-9ADF-D940-80A9-E2279528B892}" type="pres">
      <dgm:prSet presAssocID="{5A06BD9D-5375-45D4-AF11-351C6BD31381}" presName="ThreeNodes_2" presStyleLbl="node1" presStyleIdx="1" presStyleCnt="3">
        <dgm:presLayoutVars>
          <dgm:bulletEnabled val="1"/>
        </dgm:presLayoutVars>
      </dgm:prSet>
      <dgm:spPr/>
    </dgm:pt>
    <dgm:pt modelId="{046DDD2E-FFC0-8F4E-8BF7-7B66C8021DCB}" type="pres">
      <dgm:prSet presAssocID="{5A06BD9D-5375-45D4-AF11-351C6BD31381}" presName="ThreeNodes_3" presStyleLbl="node1" presStyleIdx="2" presStyleCnt="3">
        <dgm:presLayoutVars>
          <dgm:bulletEnabled val="1"/>
        </dgm:presLayoutVars>
      </dgm:prSet>
      <dgm:spPr/>
    </dgm:pt>
    <dgm:pt modelId="{24A54EF0-EF0A-1B42-B00A-0EC9B35AB2A1}" type="pres">
      <dgm:prSet presAssocID="{5A06BD9D-5375-45D4-AF11-351C6BD31381}" presName="ThreeConn_1-2" presStyleLbl="fgAccFollowNode1" presStyleIdx="0" presStyleCnt="2">
        <dgm:presLayoutVars>
          <dgm:bulletEnabled val="1"/>
        </dgm:presLayoutVars>
      </dgm:prSet>
      <dgm:spPr/>
    </dgm:pt>
    <dgm:pt modelId="{86DE0768-083B-BE49-8AE6-5BFE28F18563}" type="pres">
      <dgm:prSet presAssocID="{5A06BD9D-5375-45D4-AF11-351C6BD31381}" presName="ThreeConn_2-3" presStyleLbl="fgAccFollowNode1" presStyleIdx="1" presStyleCnt="2">
        <dgm:presLayoutVars>
          <dgm:bulletEnabled val="1"/>
        </dgm:presLayoutVars>
      </dgm:prSet>
      <dgm:spPr/>
    </dgm:pt>
    <dgm:pt modelId="{792926FA-A2AF-9344-A7EB-606D696D5E87}" type="pres">
      <dgm:prSet presAssocID="{5A06BD9D-5375-45D4-AF11-351C6BD31381}" presName="ThreeNodes_1_text" presStyleLbl="node1" presStyleIdx="2" presStyleCnt="3">
        <dgm:presLayoutVars>
          <dgm:bulletEnabled val="1"/>
        </dgm:presLayoutVars>
      </dgm:prSet>
      <dgm:spPr/>
    </dgm:pt>
    <dgm:pt modelId="{54BA4355-8813-AB4E-B1CE-22112F242CEB}" type="pres">
      <dgm:prSet presAssocID="{5A06BD9D-5375-45D4-AF11-351C6BD31381}" presName="ThreeNodes_2_text" presStyleLbl="node1" presStyleIdx="2" presStyleCnt="3">
        <dgm:presLayoutVars>
          <dgm:bulletEnabled val="1"/>
        </dgm:presLayoutVars>
      </dgm:prSet>
      <dgm:spPr/>
    </dgm:pt>
    <dgm:pt modelId="{414C239B-D003-EF4D-B3EB-2F6E6D82D8A0}" type="pres">
      <dgm:prSet presAssocID="{5A06BD9D-5375-45D4-AF11-351C6BD31381}" presName="ThreeNodes_3_text" presStyleLbl="node1" presStyleIdx="2" presStyleCnt="3">
        <dgm:presLayoutVars>
          <dgm:bulletEnabled val="1"/>
        </dgm:presLayoutVars>
      </dgm:prSet>
      <dgm:spPr/>
    </dgm:pt>
  </dgm:ptLst>
  <dgm:cxnLst>
    <dgm:cxn modelId="{8056A202-3483-E643-842E-7B02D707719A}" type="presOf" srcId="{1392F42F-93FC-4889-8E41-E88C2CC33376}" destId="{046DDD2E-FFC0-8F4E-8BF7-7B66C8021DCB}" srcOrd="0" destOrd="0" presId="urn:microsoft.com/office/officeart/2005/8/layout/vProcess5"/>
    <dgm:cxn modelId="{D58B9A0B-0A7D-FD43-AE75-D3D9B1722910}" type="presOf" srcId="{E51B3F5D-C56A-40E7-B349-A85348F504B3}" destId="{24A54EF0-EF0A-1B42-B00A-0EC9B35AB2A1}" srcOrd="0" destOrd="0" presId="urn:microsoft.com/office/officeart/2005/8/layout/vProcess5"/>
    <dgm:cxn modelId="{2AA0010C-0679-BA49-BDD9-DE013A226CFC}" type="presOf" srcId="{8DD09299-49B4-4233-BDFE-CE9617CFB544}" destId="{F5287E75-63FE-8B40-93C2-00DDC137A455}" srcOrd="0" destOrd="0" presId="urn:microsoft.com/office/officeart/2005/8/layout/vProcess5"/>
    <dgm:cxn modelId="{C740405F-9733-48F7-901C-91EDFD1E9B6B}" srcId="{5A06BD9D-5375-45D4-AF11-351C6BD31381}" destId="{9676B862-C011-4D12-9ACC-7B655ED56B78}" srcOrd="1" destOrd="0" parTransId="{26CF890F-70AC-48AA-BA4F-0F4CFC2B88FE}" sibTransId="{DE89D59C-C372-4171-8E3B-F06ECF148EA9}"/>
    <dgm:cxn modelId="{C220BA79-84AC-1A4C-AF78-ED5BCF76FE30}" type="presOf" srcId="{5A06BD9D-5375-45D4-AF11-351C6BD31381}" destId="{F2717D0C-696B-B14A-BECA-F0A4AB47C4FB}" srcOrd="0" destOrd="0" presId="urn:microsoft.com/office/officeart/2005/8/layout/vProcess5"/>
    <dgm:cxn modelId="{9D54D689-2D2F-DB4D-AD3A-D95F90BF0AAC}" type="presOf" srcId="{8DD09299-49B4-4233-BDFE-CE9617CFB544}" destId="{792926FA-A2AF-9344-A7EB-606D696D5E87}" srcOrd="1" destOrd="0" presId="urn:microsoft.com/office/officeart/2005/8/layout/vProcess5"/>
    <dgm:cxn modelId="{F802378D-5A0A-1A41-82E1-58967707D6C7}" type="presOf" srcId="{1392F42F-93FC-4889-8E41-E88C2CC33376}" destId="{414C239B-D003-EF4D-B3EB-2F6E6D82D8A0}" srcOrd="1" destOrd="0" presId="urn:microsoft.com/office/officeart/2005/8/layout/vProcess5"/>
    <dgm:cxn modelId="{4616D294-A1B1-F947-A835-66E7ADCE6B19}" type="presOf" srcId="{9676B862-C011-4D12-9ACC-7B655ED56B78}" destId="{54BA4355-8813-AB4E-B1CE-22112F242CEB}" srcOrd="1" destOrd="0" presId="urn:microsoft.com/office/officeart/2005/8/layout/vProcess5"/>
    <dgm:cxn modelId="{9AA279A6-9031-194A-82DD-19DCAAE0ACDC}" type="presOf" srcId="{9676B862-C011-4D12-9ACC-7B655ED56B78}" destId="{33F20E71-9ADF-D940-80A9-E2279528B892}" srcOrd="0" destOrd="0" presId="urn:microsoft.com/office/officeart/2005/8/layout/vProcess5"/>
    <dgm:cxn modelId="{1E0E68CB-9DE7-41BF-9BFC-56B0CEA6DED7}" srcId="{5A06BD9D-5375-45D4-AF11-351C6BD31381}" destId="{8DD09299-49B4-4233-BDFE-CE9617CFB544}" srcOrd="0" destOrd="0" parTransId="{0C1AD504-EE94-4C3C-9FFD-45B466582899}" sibTransId="{E51B3F5D-C56A-40E7-B349-A85348F504B3}"/>
    <dgm:cxn modelId="{A6E55FDD-C63B-F946-8249-F915B7989588}" type="presOf" srcId="{DE89D59C-C372-4171-8E3B-F06ECF148EA9}" destId="{86DE0768-083B-BE49-8AE6-5BFE28F18563}" srcOrd="0" destOrd="0" presId="urn:microsoft.com/office/officeart/2005/8/layout/vProcess5"/>
    <dgm:cxn modelId="{60E757E8-DF2A-47E3-806C-561AA23873A0}" srcId="{5A06BD9D-5375-45D4-AF11-351C6BD31381}" destId="{1392F42F-93FC-4889-8E41-E88C2CC33376}" srcOrd="2" destOrd="0" parTransId="{A87BB69F-37D8-4458-88D6-72FF573B44CD}" sibTransId="{74B3CD1F-3231-475F-B407-D886352EE37F}"/>
    <dgm:cxn modelId="{BEECEED9-7106-3C44-A2A9-1C95F088E093}" type="presParOf" srcId="{F2717D0C-696B-B14A-BECA-F0A4AB47C4FB}" destId="{CB06615E-6A41-7C44-8EA6-4FC63A8E9C2A}" srcOrd="0" destOrd="0" presId="urn:microsoft.com/office/officeart/2005/8/layout/vProcess5"/>
    <dgm:cxn modelId="{9E9587A5-1E1D-6942-ABFE-677667420031}" type="presParOf" srcId="{F2717D0C-696B-B14A-BECA-F0A4AB47C4FB}" destId="{F5287E75-63FE-8B40-93C2-00DDC137A455}" srcOrd="1" destOrd="0" presId="urn:microsoft.com/office/officeart/2005/8/layout/vProcess5"/>
    <dgm:cxn modelId="{9CEB324A-CEB4-0C4D-B90B-A2AF0EBA925F}" type="presParOf" srcId="{F2717D0C-696B-B14A-BECA-F0A4AB47C4FB}" destId="{33F20E71-9ADF-D940-80A9-E2279528B892}" srcOrd="2" destOrd="0" presId="urn:microsoft.com/office/officeart/2005/8/layout/vProcess5"/>
    <dgm:cxn modelId="{08B8F428-5AD9-0248-BC97-3C41A9B06C77}" type="presParOf" srcId="{F2717D0C-696B-B14A-BECA-F0A4AB47C4FB}" destId="{046DDD2E-FFC0-8F4E-8BF7-7B66C8021DCB}" srcOrd="3" destOrd="0" presId="urn:microsoft.com/office/officeart/2005/8/layout/vProcess5"/>
    <dgm:cxn modelId="{78B7FB98-96C0-9244-AD78-C2A7D48811D2}" type="presParOf" srcId="{F2717D0C-696B-B14A-BECA-F0A4AB47C4FB}" destId="{24A54EF0-EF0A-1B42-B00A-0EC9B35AB2A1}" srcOrd="4" destOrd="0" presId="urn:microsoft.com/office/officeart/2005/8/layout/vProcess5"/>
    <dgm:cxn modelId="{F8EBB4C0-743F-B041-836A-CB62BC31B3C0}" type="presParOf" srcId="{F2717D0C-696B-B14A-BECA-F0A4AB47C4FB}" destId="{86DE0768-083B-BE49-8AE6-5BFE28F18563}" srcOrd="5" destOrd="0" presId="urn:microsoft.com/office/officeart/2005/8/layout/vProcess5"/>
    <dgm:cxn modelId="{78475E59-5F5C-2845-88B3-B73FC7CBD066}" type="presParOf" srcId="{F2717D0C-696B-B14A-BECA-F0A4AB47C4FB}" destId="{792926FA-A2AF-9344-A7EB-606D696D5E87}" srcOrd="6" destOrd="0" presId="urn:microsoft.com/office/officeart/2005/8/layout/vProcess5"/>
    <dgm:cxn modelId="{C371ADCB-1352-C44D-AE52-EAC94A5FEB64}" type="presParOf" srcId="{F2717D0C-696B-B14A-BECA-F0A4AB47C4FB}" destId="{54BA4355-8813-AB4E-B1CE-22112F242CEB}" srcOrd="7" destOrd="0" presId="urn:microsoft.com/office/officeart/2005/8/layout/vProcess5"/>
    <dgm:cxn modelId="{AA6A157B-BAC3-0F44-AA25-6A0A8D99A7DF}" type="presParOf" srcId="{F2717D0C-696B-B14A-BECA-F0A4AB47C4FB}" destId="{414C239B-D003-EF4D-B3EB-2F6E6D82D8A0}" srcOrd="8"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5287E75-63FE-8B40-93C2-00DDC137A455}">
      <dsp:nvSpPr>
        <dsp:cNvPr id="0" name=""/>
        <dsp:cNvSpPr/>
      </dsp:nvSpPr>
      <dsp:spPr>
        <a:xfrm>
          <a:off x="0" y="0"/>
          <a:ext cx="5315663" cy="1516851"/>
        </a:xfrm>
        <a:prstGeom prst="roundRect">
          <a:avLst>
            <a:gd name="adj" fmla="val 10000"/>
          </a:avLst>
        </a:prstGeom>
        <a:solidFill>
          <a:srgbClr val="7D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CA" sz="2200" b="1" i="1" kern="1200" dirty="0"/>
            <a:t>Article 1</a:t>
          </a:r>
          <a:r>
            <a:rPr lang="en-CA" sz="2200" i="1" kern="1200" dirty="0"/>
            <a:t>:</a:t>
          </a:r>
          <a:r>
            <a:rPr lang="en-CA" sz="2200" kern="1200" dirty="0"/>
            <a:t> All human beings are created equal in dignity and rights. </a:t>
          </a:r>
          <a:endParaRPr lang="en-US" sz="2200" kern="1200" dirty="0"/>
        </a:p>
      </dsp:txBody>
      <dsp:txXfrm>
        <a:off x="44427" y="44427"/>
        <a:ext cx="3678863" cy="1427997"/>
      </dsp:txXfrm>
    </dsp:sp>
    <dsp:sp modelId="{33F20E71-9ADF-D940-80A9-E2279528B892}">
      <dsp:nvSpPr>
        <dsp:cNvPr id="0" name=""/>
        <dsp:cNvSpPr/>
      </dsp:nvSpPr>
      <dsp:spPr>
        <a:xfrm>
          <a:off x="469029" y="1769659"/>
          <a:ext cx="5315663" cy="1516851"/>
        </a:xfrm>
        <a:prstGeom prst="roundRect">
          <a:avLst>
            <a:gd name="adj" fmla="val 10000"/>
          </a:avLst>
        </a:prstGeom>
        <a:solidFill>
          <a:srgbClr val="B58128"/>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CA" sz="2200" kern="1200" dirty="0"/>
            <a:t>They are endowed with reason and conscience and should act towards one another in a spirit of brotherhood.</a:t>
          </a:r>
          <a:endParaRPr lang="en-US" sz="2200" kern="1200" dirty="0"/>
        </a:p>
      </dsp:txBody>
      <dsp:txXfrm>
        <a:off x="513456" y="1814086"/>
        <a:ext cx="3771827" cy="1427996"/>
      </dsp:txXfrm>
    </dsp:sp>
    <dsp:sp modelId="{046DDD2E-FFC0-8F4E-8BF7-7B66C8021DCB}">
      <dsp:nvSpPr>
        <dsp:cNvPr id="0" name=""/>
        <dsp:cNvSpPr/>
      </dsp:nvSpPr>
      <dsp:spPr>
        <a:xfrm>
          <a:off x="938058" y="3539319"/>
          <a:ext cx="5315663" cy="1516851"/>
        </a:xfrm>
        <a:prstGeom prst="roundRect">
          <a:avLst>
            <a:gd name="adj" fmla="val 10000"/>
          </a:avLst>
        </a:prstGeom>
        <a:solidFill>
          <a:srgbClr val="008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CA" sz="2200" kern="1200" dirty="0"/>
            <a:t>It is the foundation of freedom, justice and peace in the world.  </a:t>
          </a:r>
          <a:endParaRPr lang="en-US" sz="2200" kern="1200" dirty="0"/>
        </a:p>
      </dsp:txBody>
      <dsp:txXfrm>
        <a:off x="982485" y="3583746"/>
        <a:ext cx="3771827" cy="1427996"/>
      </dsp:txXfrm>
    </dsp:sp>
    <dsp:sp modelId="{24A54EF0-EF0A-1B42-B00A-0EC9B35AB2A1}">
      <dsp:nvSpPr>
        <dsp:cNvPr id="0" name=""/>
        <dsp:cNvSpPr/>
      </dsp:nvSpPr>
      <dsp:spPr>
        <a:xfrm>
          <a:off x="4329710" y="1150278"/>
          <a:ext cx="985953" cy="985953"/>
        </a:xfrm>
        <a:prstGeom prst="downArrow">
          <a:avLst>
            <a:gd name="adj1" fmla="val 55000"/>
            <a:gd name="adj2" fmla="val 45000"/>
          </a:avLst>
        </a:prstGeom>
        <a:solidFill>
          <a:schemeClr val="accent2">
            <a:tint val="40000"/>
            <a:alpha val="90000"/>
            <a:hueOff val="0"/>
            <a:satOff val="0"/>
            <a:lumOff val="0"/>
            <a:alphaOff val="0"/>
          </a:schemeClr>
        </a:solidFill>
        <a:ln w="25400"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a:off x="4551549" y="1150278"/>
        <a:ext cx="542275" cy="741930"/>
      </dsp:txXfrm>
    </dsp:sp>
    <dsp:sp modelId="{86DE0768-083B-BE49-8AE6-5BFE28F18563}">
      <dsp:nvSpPr>
        <dsp:cNvPr id="0" name=""/>
        <dsp:cNvSpPr/>
      </dsp:nvSpPr>
      <dsp:spPr>
        <a:xfrm>
          <a:off x="4798739" y="2909825"/>
          <a:ext cx="985953" cy="985953"/>
        </a:xfrm>
        <a:prstGeom prst="downArrow">
          <a:avLst>
            <a:gd name="adj1" fmla="val 55000"/>
            <a:gd name="adj2" fmla="val 45000"/>
          </a:avLst>
        </a:prstGeom>
        <a:solidFill>
          <a:schemeClr val="accent2">
            <a:tint val="40000"/>
            <a:alpha val="90000"/>
            <a:hueOff val="5025821"/>
            <a:satOff val="-4378"/>
            <a:lumOff val="-6"/>
            <a:alphaOff val="0"/>
          </a:schemeClr>
        </a:solidFill>
        <a:ln w="25400" cap="flat" cmpd="sng" algn="ctr">
          <a:solidFill>
            <a:schemeClr val="accent2">
              <a:tint val="40000"/>
              <a:alpha val="90000"/>
              <a:hueOff val="5025821"/>
              <a:satOff val="-4378"/>
              <a:lumOff val="-6"/>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a:off x="5020578" y="2909825"/>
        <a:ext cx="542275" cy="741930"/>
      </dsp:txXfrm>
    </dsp:sp>
  </dsp:spTree>
</dsp:drawing>
</file>

<file path=ppt/diagrams/layout1.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uk-UA"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39BAE3E-FB4B-7D4A-8A3B-AF11C3F2BD55}" type="datetimeFigureOut">
              <a:rPr lang="en-US" smtClean="0"/>
              <a:t>3/13/24</a:t>
            </a:fld>
            <a:endParaRPr lang="uk-UA"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uk-UA"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uk-UA"/>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uk-UA"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10A625C-5FD3-804C-AE68-FDDF7643FCC9}" type="slidenum">
              <a:rPr lang="uk-UA" smtClean="0"/>
              <a:t>‹#›</a:t>
            </a:fld>
            <a:endParaRPr lang="uk-UA" dirty="0"/>
          </a:p>
        </p:txBody>
      </p:sp>
    </p:spTree>
    <p:extLst>
      <p:ext uri="{BB962C8B-B14F-4D97-AF65-F5344CB8AC3E}">
        <p14:creationId xmlns:p14="http://schemas.microsoft.com/office/powerpoint/2010/main" val="2763782301"/>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Cover slide</a:t>
            </a:r>
          </a:p>
        </p:txBody>
      </p:sp>
      <p:sp>
        <p:nvSpPr>
          <p:cNvPr id="4" name="Slide Number Placeholder 3"/>
          <p:cNvSpPr>
            <a:spLocks noGrp="1"/>
          </p:cNvSpPr>
          <p:nvPr>
            <p:ph type="sldNum" sz="quarter" idx="5"/>
          </p:nvPr>
        </p:nvSpPr>
        <p:spPr/>
        <p:txBody>
          <a:bodyPr/>
          <a:lstStyle/>
          <a:p>
            <a:fld id="{310A625C-5FD3-804C-AE68-FDDF7643FCC9}" type="slidenum">
              <a:rPr lang="uk-UA" smtClean="0"/>
              <a:t>1</a:t>
            </a:fld>
            <a:endParaRPr lang="uk-UA" dirty="0"/>
          </a:p>
        </p:txBody>
      </p:sp>
    </p:spTree>
    <p:extLst>
      <p:ext uri="{BB962C8B-B14F-4D97-AF65-F5344CB8AC3E}">
        <p14:creationId xmlns:p14="http://schemas.microsoft.com/office/powerpoint/2010/main" val="35717594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Tell students they will be going into their various groups based on the colour card they received upon entering the classroom. There should be a resource package for each student on each group table. </a:t>
            </a:r>
          </a:p>
        </p:txBody>
      </p:sp>
      <p:sp>
        <p:nvSpPr>
          <p:cNvPr id="4" name="Slide Number Placeholder 3"/>
          <p:cNvSpPr>
            <a:spLocks noGrp="1"/>
          </p:cNvSpPr>
          <p:nvPr>
            <p:ph type="sldNum" sz="quarter" idx="5"/>
          </p:nvPr>
        </p:nvSpPr>
        <p:spPr/>
        <p:txBody>
          <a:bodyPr/>
          <a:lstStyle/>
          <a:p>
            <a:fld id="{310A625C-5FD3-804C-AE68-FDDF7643FCC9}" type="slidenum">
              <a:rPr lang="uk-UA" smtClean="0"/>
              <a:t>10</a:t>
            </a:fld>
            <a:endParaRPr lang="uk-UA" dirty="0"/>
          </a:p>
        </p:txBody>
      </p:sp>
    </p:spTree>
    <p:extLst>
      <p:ext uri="{BB962C8B-B14F-4D97-AF65-F5344CB8AC3E}">
        <p14:creationId xmlns:p14="http://schemas.microsoft.com/office/powerpoint/2010/main" val="36930563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To explain to students what they will be doing individually and as groups, see Notes on page 19.</a:t>
            </a:r>
            <a:r>
              <a:rPr lang="en-CA" dirty="0"/>
              <a:t> </a:t>
            </a:r>
            <a:endParaRPr lang="en-US" dirty="0"/>
          </a:p>
        </p:txBody>
      </p:sp>
      <p:sp>
        <p:nvSpPr>
          <p:cNvPr id="4" name="Slide Number Placeholder 3"/>
          <p:cNvSpPr>
            <a:spLocks noGrp="1"/>
          </p:cNvSpPr>
          <p:nvPr>
            <p:ph type="sldNum" sz="quarter" idx="10"/>
          </p:nvPr>
        </p:nvSpPr>
        <p:spPr/>
        <p:txBody>
          <a:bodyPr/>
          <a:lstStyle/>
          <a:p>
            <a:fld id="{310A625C-5FD3-804C-AE68-FDDF7643FCC9}" type="slidenum">
              <a:rPr lang="uk-UA" smtClean="0"/>
              <a:t>11</a:t>
            </a:fld>
            <a:endParaRPr lang="uk-UA" dirty="0"/>
          </a:p>
        </p:txBody>
      </p:sp>
    </p:spTree>
    <p:extLst>
      <p:ext uri="{BB962C8B-B14F-4D97-AF65-F5344CB8AC3E}">
        <p14:creationId xmlns:p14="http://schemas.microsoft.com/office/powerpoint/2010/main" val="10950136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Instructions for Analysis of Resources: Students have 10 minutes to analyze, 5 minutes to write and 3 minutes tops to present. See Notes on page 20 for explanations. </a:t>
            </a:r>
          </a:p>
        </p:txBody>
      </p:sp>
      <p:sp>
        <p:nvSpPr>
          <p:cNvPr id="4" name="Slide Number Placeholder 3"/>
          <p:cNvSpPr>
            <a:spLocks noGrp="1"/>
          </p:cNvSpPr>
          <p:nvPr>
            <p:ph type="sldNum" sz="quarter" idx="5"/>
          </p:nvPr>
        </p:nvSpPr>
        <p:spPr/>
        <p:txBody>
          <a:bodyPr/>
          <a:lstStyle/>
          <a:p>
            <a:fld id="{310A625C-5FD3-804C-AE68-FDDF7643FCC9}" type="slidenum">
              <a:rPr lang="uk-UA" smtClean="0"/>
              <a:t>12</a:t>
            </a:fld>
            <a:endParaRPr lang="uk-UA" dirty="0"/>
          </a:p>
        </p:txBody>
      </p:sp>
    </p:spTree>
    <p:extLst>
      <p:ext uri="{BB962C8B-B14F-4D97-AF65-F5344CB8AC3E}">
        <p14:creationId xmlns:p14="http://schemas.microsoft.com/office/powerpoint/2010/main" val="23245912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presenter for each group presents their findings to the class. Please start with the red group and follow the colours in slides. See Notes on page 20.</a:t>
            </a:r>
          </a:p>
        </p:txBody>
      </p:sp>
      <p:sp>
        <p:nvSpPr>
          <p:cNvPr id="4" name="Slide Number Placeholder 3"/>
          <p:cNvSpPr>
            <a:spLocks noGrp="1"/>
          </p:cNvSpPr>
          <p:nvPr>
            <p:ph type="sldNum" sz="quarter" idx="5"/>
          </p:nvPr>
        </p:nvSpPr>
        <p:spPr/>
        <p:txBody>
          <a:bodyPr/>
          <a:lstStyle/>
          <a:p>
            <a:fld id="{310A625C-5FD3-804C-AE68-FDDF7643FCC9}" type="slidenum">
              <a:rPr lang="uk-UA" smtClean="0"/>
              <a:t>13</a:t>
            </a:fld>
            <a:endParaRPr lang="uk-UA" dirty="0"/>
          </a:p>
        </p:txBody>
      </p:sp>
    </p:spTree>
    <p:extLst>
      <p:ext uri="{BB962C8B-B14F-4D97-AF65-F5344CB8AC3E}">
        <p14:creationId xmlns:p14="http://schemas.microsoft.com/office/powerpoint/2010/main" val="8242555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Have students themselves identify to their peers what type of resource they had in each group. </a:t>
            </a:r>
            <a:br>
              <a:rPr lang="en-US" dirty="0"/>
            </a:br>
            <a:r>
              <a:rPr lang="en-US" dirty="0"/>
              <a:t>(Official primary source documents group). </a:t>
            </a:r>
          </a:p>
        </p:txBody>
      </p:sp>
      <p:sp>
        <p:nvSpPr>
          <p:cNvPr id="4" name="Slide Number Placeholder 3"/>
          <p:cNvSpPr>
            <a:spLocks noGrp="1"/>
          </p:cNvSpPr>
          <p:nvPr>
            <p:ph type="sldNum" sz="quarter" idx="5"/>
          </p:nvPr>
        </p:nvSpPr>
        <p:spPr/>
        <p:txBody>
          <a:bodyPr/>
          <a:lstStyle/>
          <a:p>
            <a:fld id="{310A625C-5FD3-804C-AE68-FDDF7643FCC9}" type="slidenum">
              <a:rPr lang="uk-UA" smtClean="0"/>
              <a:t>14</a:t>
            </a:fld>
            <a:endParaRPr lang="uk-UA" dirty="0"/>
          </a:p>
        </p:txBody>
      </p:sp>
    </p:spTree>
    <p:extLst>
      <p:ext uri="{BB962C8B-B14F-4D97-AF65-F5344CB8AC3E}">
        <p14:creationId xmlns:p14="http://schemas.microsoft.com/office/powerpoint/2010/main" val="13181889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CA" dirty="0"/>
              <a:t>(Archival newspaper media group). </a:t>
            </a:r>
            <a:endParaRPr lang="uk-UA" dirty="0"/>
          </a:p>
        </p:txBody>
      </p:sp>
      <p:sp>
        <p:nvSpPr>
          <p:cNvPr id="4" name="Slide Number Placeholder 3"/>
          <p:cNvSpPr>
            <a:spLocks noGrp="1"/>
          </p:cNvSpPr>
          <p:nvPr>
            <p:ph type="sldNum" sz="quarter" idx="10"/>
          </p:nvPr>
        </p:nvSpPr>
        <p:spPr/>
        <p:txBody>
          <a:bodyPr/>
          <a:lstStyle/>
          <a:p>
            <a:fld id="{310A625C-5FD3-804C-AE68-FDDF7643FCC9}" type="slidenum">
              <a:rPr lang="uk-UA" smtClean="0"/>
              <a:t>15</a:t>
            </a:fld>
            <a:endParaRPr lang="uk-UA" dirty="0"/>
          </a:p>
        </p:txBody>
      </p:sp>
    </p:spTree>
    <p:extLst>
      <p:ext uri="{BB962C8B-B14F-4D97-AF65-F5344CB8AC3E}">
        <p14:creationId xmlns:p14="http://schemas.microsoft.com/office/powerpoint/2010/main" val="9049145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CA" sz="1200" kern="1200" dirty="0">
                <a:solidFill>
                  <a:schemeClr val="tx1"/>
                </a:solidFill>
                <a:effectLst/>
                <a:latin typeface="+mn-lt"/>
                <a:ea typeface="+mn-ea"/>
                <a:cs typeface="+mn-cs"/>
              </a:rPr>
              <a:t>(Archival photos group). </a:t>
            </a:r>
          </a:p>
          <a:p>
            <a:endParaRPr lang="uk-UA" dirty="0"/>
          </a:p>
        </p:txBody>
      </p:sp>
      <p:sp>
        <p:nvSpPr>
          <p:cNvPr id="4" name="Slide Number Placeholder 3"/>
          <p:cNvSpPr>
            <a:spLocks noGrp="1"/>
          </p:cNvSpPr>
          <p:nvPr>
            <p:ph type="sldNum" sz="quarter" idx="10"/>
          </p:nvPr>
        </p:nvSpPr>
        <p:spPr/>
        <p:txBody>
          <a:bodyPr/>
          <a:lstStyle/>
          <a:p>
            <a:fld id="{310A625C-5FD3-804C-AE68-FDDF7643FCC9}" type="slidenum">
              <a:rPr lang="uk-UA" smtClean="0"/>
              <a:t>16</a:t>
            </a:fld>
            <a:endParaRPr lang="uk-UA" dirty="0"/>
          </a:p>
        </p:txBody>
      </p:sp>
    </p:spTree>
    <p:extLst>
      <p:ext uri="{BB962C8B-B14F-4D97-AF65-F5344CB8AC3E}">
        <p14:creationId xmlns:p14="http://schemas.microsoft.com/office/powerpoint/2010/main" val="50677220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CA" dirty="0"/>
              <a:t>(Primary Source Quotations group).</a:t>
            </a:r>
            <a:endParaRPr lang="uk-UA" dirty="0"/>
          </a:p>
        </p:txBody>
      </p:sp>
      <p:sp>
        <p:nvSpPr>
          <p:cNvPr id="4" name="Slide Number Placeholder 3"/>
          <p:cNvSpPr>
            <a:spLocks noGrp="1"/>
          </p:cNvSpPr>
          <p:nvPr>
            <p:ph type="sldNum" sz="quarter" idx="10"/>
          </p:nvPr>
        </p:nvSpPr>
        <p:spPr/>
        <p:txBody>
          <a:bodyPr/>
          <a:lstStyle/>
          <a:p>
            <a:fld id="{310A625C-5FD3-804C-AE68-FDDF7643FCC9}" type="slidenum">
              <a:rPr lang="uk-UA" smtClean="0"/>
              <a:t>17</a:t>
            </a:fld>
            <a:endParaRPr lang="uk-UA" dirty="0"/>
          </a:p>
        </p:txBody>
      </p:sp>
    </p:spTree>
    <p:extLst>
      <p:ext uri="{BB962C8B-B14F-4D97-AF65-F5344CB8AC3E}">
        <p14:creationId xmlns:p14="http://schemas.microsoft.com/office/powerpoint/2010/main" val="5252237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(Archival Letters group)</a:t>
            </a:r>
          </a:p>
        </p:txBody>
      </p:sp>
      <p:sp>
        <p:nvSpPr>
          <p:cNvPr id="4" name="Slide Number Placeholder 3"/>
          <p:cNvSpPr>
            <a:spLocks noGrp="1"/>
          </p:cNvSpPr>
          <p:nvPr>
            <p:ph type="sldNum" sz="quarter" idx="5"/>
          </p:nvPr>
        </p:nvSpPr>
        <p:spPr/>
        <p:txBody>
          <a:bodyPr/>
          <a:lstStyle/>
          <a:p>
            <a:fld id="{310A625C-5FD3-804C-AE68-FDDF7643FCC9}" type="slidenum">
              <a:rPr lang="uk-UA" smtClean="0"/>
              <a:t>18</a:t>
            </a:fld>
            <a:endParaRPr lang="uk-UA" dirty="0"/>
          </a:p>
        </p:txBody>
      </p:sp>
    </p:spTree>
    <p:extLst>
      <p:ext uri="{BB962C8B-B14F-4D97-AF65-F5344CB8AC3E}">
        <p14:creationId xmlns:p14="http://schemas.microsoft.com/office/powerpoint/2010/main" val="33092006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CA" sz="1200" kern="1200" dirty="0">
                <a:solidFill>
                  <a:schemeClr val="tx1"/>
                </a:solidFill>
                <a:effectLst/>
                <a:latin typeface="+mn-lt"/>
                <a:ea typeface="+mn-ea"/>
                <a:cs typeface="+mn-cs"/>
              </a:rPr>
              <a:t>(Survivor Accounts group)</a:t>
            </a:r>
            <a:endParaRPr lang="uk-UA" dirty="0"/>
          </a:p>
        </p:txBody>
      </p:sp>
      <p:sp>
        <p:nvSpPr>
          <p:cNvPr id="4" name="Slide Number Placeholder 3"/>
          <p:cNvSpPr>
            <a:spLocks noGrp="1"/>
          </p:cNvSpPr>
          <p:nvPr>
            <p:ph type="sldNum" sz="quarter" idx="10"/>
          </p:nvPr>
        </p:nvSpPr>
        <p:spPr/>
        <p:txBody>
          <a:bodyPr/>
          <a:lstStyle/>
          <a:p>
            <a:fld id="{310A625C-5FD3-804C-AE68-FDDF7643FCC9}" type="slidenum">
              <a:rPr lang="uk-UA" smtClean="0"/>
              <a:t>19</a:t>
            </a:fld>
            <a:endParaRPr lang="uk-UA" dirty="0"/>
          </a:p>
        </p:txBody>
      </p:sp>
    </p:spTree>
    <p:extLst>
      <p:ext uri="{BB962C8B-B14F-4D97-AF65-F5344CB8AC3E}">
        <p14:creationId xmlns:p14="http://schemas.microsoft.com/office/powerpoint/2010/main" val="24453366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CA" sz="1200" kern="1200" dirty="0">
                <a:solidFill>
                  <a:schemeClr val="tx1"/>
                </a:solidFill>
                <a:effectLst/>
                <a:latin typeface="+mn-lt"/>
                <a:ea typeface="+mn-ea"/>
                <a:cs typeface="+mn-cs"/>
              </a:rPr>
              <a:t>The UN Declaration of Human Rights was passed in 1948. This is Article 1. Ask the students: What rights do you have according to Article 1 of the UN Declaration of Human Rights?  </a:t>
            </a:r>
            <a:r>
              <a:rPr lang="uk-UA" sz="1200" kern="1200" dirty="0">
                <a:solidFill>
                  <a:schemeClr val="tx1"/>
                </a:solidFill>
                <a:effectLst/>
                <a:latin typeface="+mn-lt"/>
                <a:ea typeface="+mn-ea"/>
                <a:cs typeface="+mn-cs"/>
              </a:rPr>
              <a:t>		</a:t>
            </a:r>
            <a:endParaRPr lang="uk-UA" dirty="0"/>
          </a:p>
        </p:txBody>
      </p:sp>
      <p:sp>
        <p:nvSpPr>
          <p:cNvPr id="4" name="Slide Number Placeholder 3"/>
          <p:cNvSpPr>
            <a:spLocks noGrp="1"/>
          </p:cNvSpPr>
          <p:nvPr>
            <p:ph type="sldNum" sz="quarter" idx="10"/>
          </p:nvPr>
        </p:nvSpPr>
        <p:spPr/>
        <p:txBody>
          <a:bodyPr/>
          <a:lstStyle/>
          <a:p>
            <a:fld id="{310A625C-5FD3-804C-AE68-FDDF7643FCC9}" type="slidenum">
              <a:rPr lang="uk-UA" smtClean="0"/>
              <a:t>2</a:t>
            </a:fld>
            <a:endParaRPr lang="uk-UA" dirty="0"/>
          </a:p>
        </p:txBody>
      </p:sp>
    </p:spTree>
    <p:extLst>
      <p:ext uri="{BB962C8B-B14F-4D97-AF65-F5344CB8AC3E}">
        <p14:creationId xmlns:p14="http://schemas.microsoft.com/office/powerpoint/2010/main" val="58999978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Mind Map Exercise: What is the MOST important thing you learned in your group about the Holodomor? Create a mind map of student conclusions. See Notes on page 21.</a:t>
            </a:r>
          </a:p>
        </p:txBody>
      </p:sp>
      <p:sp>
        <p:nvSpPr>
          <p:cNvPr id="4" name="Slide Number Placeholder 3"/>
          <p:cNvSpPr>
            <a:spLocks noGrp="1"/>
          </p:cNvSpPr>
          <p:nvPr>
            <p:ph type="sldNum" sz="quarter" idx="5"/>
          </p:nvPr>
        </p:nvSpPr>
        <p:spPr/>
        <p:txBody>
          <a:bodyPr/>
          <a:lstStyle/>
          <a:p>
            <a:fld id="{310A625C-5FD3-804C-AE68-FDDF7643FCC9}" type="slidenum">
              <a:rPr lang="uk-UA" smtClean="0"/>
              <a:t>20</a:t>
            </a:fld>
            <a:endParaRPr lang="uk-UA" dirty="0"/>
          </a:p>
        </p:txBody>
      </p:sp>
    </p:spTree>
    <p:extLst>
      <p:ext uri="{BB962C8B-B14F-4D97-AF65-F5344CB8AC3E}">
        <p14:creationId xmlns:p14="http://schemas.microsoft.com/office/powerpoint/2010/main" val="162232816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Mind Map: some examples of the kinds of answers that might be stated. See Notes on page 21.</a:t>
            </a:r>
          </a:p>
        </p:txBody>
      </p:sp>
      <p:sp>
        <p:nvSpPr>
          <p:cNvPr id="4" name="Slide Number Placeholder 3"/>
          <p:cNvSpPr>
            <a:spLocks noGrp="1"/>
          </p:cNvSpPr>
          <p:nvPr>
            <p:ph type="sldNum" sz="quarter" idx="5"/>
          </p:nvPr>
        </p:nvSpPr>
        <p:spPr/>
        <p:txBody>
          <a:bodyPr/>
          <a:lstStyle/>
          <a:p>
            <a:fld id="{310A625C-5FD3-804C-AE68-FDDF7643FCC9}" type="slidenum">
              <a:rPr lang="uk-UA" smtClean="0"/>
              <a:t>21</a:t>
            </a:fld>
            <a:endParaRPr lang="uk-UA" dirty="0"/>
          </a:p>
        </p:txBody>
      </p:sp>
    </p:spTree>
    <p:extLst>
      <p:ext uri="{BB962C8B-B14F-4D97-AF65-F5344CB8AC3E}">
        <p14:creationId xmlns:p14="http://schemas.microsoft.com/office/powerpoint/2010/main" val="173696292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Conclusion: Ask this question of students, let them discuss and write down at least 3 or 4 suggestions on the board in the classroom. See Notes on page 22. </a:t>
            </a:r>
          </a:p>
        </p:txBody>
      </p:sp>
      <p:sp>
        <p:nvSpPr>
          <p:cNvPr id="4" name="Slide Number Placeholder 3"/>
          <p:cNvSpPr>
            <a:spLocks noGrp="1"/>
          </p:cNvSpPr>
          <p:nvPr>
            <p:ph type="sldNum" sz="quarter" idx="5"/>
          </p:nvPr>
        </p:nvSpPr>
        <p:spPr/>
        <p:txBody>
          <a:bodyPr/>
          <a:lstStyle/>
          <a:p>
            <a:fld id="{310A625C-5FD3-804C-AE68-FDDF7643FCC9}" type="slidenum">
              <a:rPr lang="uk-UA" smtClean="0"/>
              <a:t>22</a:t>
            </a:fld>
            <a:endParaRPr lang="uk-UA" dirty="0"/>
          </a:p>
        </p:txBody>
      </p:sp>
    </p:spTree>
    <p:extLst>
      <p:ext uri="{BB962C8B-B14F-4D97-AF65-F5344CB8AC3E}">
        <p14:creationId xmlns:p14="http://schemas.microsoft.com/office/powerpoint/2010/main" val="42485264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CA" dirty="0"/>
              <a:t>Conclusion: return to Kofi Annan quote. See Notes on page 22. </a:t>
            </a:r>
            <a:endParaRPr lang="uk-UA" dirty="0"/>
          </a:p>
        </p:txBody>
      </p:sp>
      <p:sp>
        <p:nvSpPr>
          <p:cNvPr id="4" name="Slide Number Placeholder 3"/>
          <p:cNvSpPr>
            <a:spLocks noGrp="1"/>
          </p:cNvSpPr>
          <p:nvPr>
            <p:ph type="sldNum" sz="quarter" idx="10"/>
          </p:nvPr>
        </p:nvSpPr>
        <p:spPr/>
        <p:txBody>
          <a:bodyPr/>
          <a:lstStyle/>
          <a:p>
            <a:fld id="{310A625C-5FD3-804C-AE68-FDDF7643FCC9}" type="slidenum">
              <a:rPr lang="uk-UA" smtClean="0"/>
              <a:t>23</a:t>
            </a:fld>
            <a:endParaRPr lang="uk-UA" dirty="0"/>
          </a:p>
        </p:txBody>
      </p:sp>
    </p:spTree>
    <p:extLst>
      <p:ext uri="{BB962C8B-B14F-4D97-AF65-F5344CB8AC3E}">
        <p14:creationId xmlns:p14="http://schemas.microsoft.com/office/powerpoint/2010/main" val="361137709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Can the Holodomor be related in any way to Russia’s invasion in 2014 and full-scale war on in 2022?</a:t>
            </a:r>
          </a:p>
        </p:txBody>
      </p:sp>
      <p:sp>
        <p:nvSpPr>
          <p:cNvPr id="4" name="Slide Number Placeholder 3"/>
          <p:cNvSpPr>
            <a:spLocks noGrp="1"/>
          </p:cNvSpPr>
          <p:nvPr>
            <p:ph type="sldNum" sz="quarter" idx="5"/>
          </p:nvPr>
        </p:nvSpPr>
        <p:spPr/>
        <p:txBody>
          <a:bodyPr/>
          <a:lstStyle/>
          <a:p>
            <a:fld id="{310A625C-5FD3-804C-AE68-FDDF7643FCC9}" type="slidenum">
              <a:rPr lang="uk-UA" smtClean="0"/>
              <a:t>24</a:t>
            </a:fld>
            <a:endParaRPr lang="uk-UA" dirty="0"/>
          </a:p>
        </p:txBody>
      </p:sp>
    </p:spTree>
    <p:extLst>
      <p:ext uri="{BB962C8B-B14F-4D97-AF65-F5344CB8AC3E}">
        <p14:creationId xmlns:p14="http://schemas.microsoft.com/office/powerpoint/2010/main" val="57566952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Sources and resources recommended by HREC Education on the topic of the Holodomor. More available on our website under “Top Picks.”</a:t>
            </a:r>
          </a:p>
        </p:txBody>
      </p:sp>
      <p:sp>
        <p:nvSpPr>
          <p:cNvPr id="4" name="Slide Number Placeholder 3"/>
          <p:cNvSpPr>
            <a:spLocks noGrp="1"/>
          </p:cNvSpPr>
          <p:nvPr>
            <p:ph type="sldNum" sz="quarter" idx="5"/>
          </p:nvPr>
        </p:nvSpPr>
        <p:spPr/>
        <p:txBody>
          <a:bodyPr/>
          <a:lstStyle/>
          <a:p>
            <a:fld id="{310A625C-5FD3-804C-AE68-FDDF7643FCC9}" type="slidenum">
              <a:rPr lang="uk-UA" smtClean="0"/>
              <a:t>25</a:t>
            </a:fld>
            <a:endParaRPr lang="uk-UA" dirty="0"/>
          </a:p>
        </p:txBody>
      </p:sp>
    </p:spTree>
    <p:extLst>
      <p:ext uri="{BB962C8B-B14F-4D97-AF65-F5344CB8AC3E}">
        <p14:creationId xmlns:p14="http://schemas.microsoft.com/office/powerpoint/2010/main" val="33502589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stages of human rights abuse follow consecutively from one to the other if they are not stopped and accelerate to genocide. Ask the students: At what point can human rights abuses still be stopped by society or the government to prevent genocide? Let the students think about that. Then let them know that when the government itself becomes involved in any of these stages to dehumanize or persecute then it is no longer possible to stop genocide. If people don’t protest there is a definite escalation. Genocide is the extreme form of bullying. </a:t>
            </a:r>
          </a:p>
        </p:txBody>
      </p:sp>
      <p:sp>
        <p:nvSpPr>
          <p:cNvPr id="4" name="Slide Number Placeholder 3"/>
          <p:cNvSpPr>
            <a:spLocks noGrp="1"/>
          </p:cNvSpPr>
          <p:nvPr>
            <p:ph type="sldNum" sz="quarter" idx="5"/>
          </p:nvPr>
        </p:nvSpPr>
        <p:spPr/>
        <p:txBody>
          <a:bodyPr/>
          <a:lstStyle/>
          <a:p>
            <a:fld id="{310A625C-5FD3-804C-AE68-FDDF7643FCC9}" type="slidenum">
              <a:rPr lang="uk-UA" smtClean="0"/>
              <a:t>3</a:t>
            </a:fld>
            <a:endParaRPr lang="uk-UA" dirty="0"/>
          </a:p>
        </p:txBody>
      </p:sp>
    </p:spTree>
    <p:extLst>
      <p:ext uri="{BB962C8B-B14F-4D97-AF65-F5344CB8AC3E}">
        <p14:creationId xmlns:p14="http://schemas.microsoft.com/office/powerpoint/2010/main" val="30259511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CA" dirty="0"/>
              <a:t>Ask the students: What does this tell us, in your own words? See page 17 of Lesson. </a:t>
            </a:r>
            <a:endParaRPr lang="uk-UA" dirty="0"/>
          </a:p>
        </p:txBody>
      </p:sp>
      <p:sp>
        <p:nvSpPr>
          <p:cNvPr id="4" name="Slide Number Placeholder 3"/>
          <p:cNvSpPr>
            <a:spLocks noGrp="1"/>
          </p:cNvSpPr>
          <p:nvPr>
            <p:ph type="sldNum" sz="quarter" idx="10"/>
          </p:nvPr>
        </p:nvSpPr>
        <p:spPr/>
        <p:txBody>
          <a:bodyPr/>
          <a:lstStyle/>
          <a:p>
            <a:fld id="{310A625C-5FD3-804C-AE68-FDDF7643FCC9}" type="slidenum">
              <a:rPr lang="uk-UA" smtClean="0"/>
              <a:t>4</a:t>
            </a:fld>
            <a:endParaRPr lang="uk-UA" dirty="0"/>
          </a:p>
        </p:txBody>
      </p:sp>
    </p:spTree>
    <p:extLst>
      <p:ext uri="{BB962C8B-B14F-4D97-AF65-F5344CB8AC3E}">
        <p14:creationId xmlns:p14="http://schemas.microsoft.com/office/powerpoint/2010/main" val="29159108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CA" dirty="0"/>
              <a:t>Have students read this out in class and discuss it. Is there anything they don’t understand? Does this make sense? See page 17 of Lesson.</a:t>
            </a:r>
            <a:endParaRPr lang="uk-UA" dirty="0"/>
          </a:p>
        </p:txBody>
      </p:sp>
      <p:sp>
        <p:nvSpPr>
          <p:cNvPr id="4" name="Slide Number Placeholder 3"/>
          <p:cNvSpPr>
            <a:spLocks noGrp="1"/>
          </p:cNvSpPr>
          <p:nvPr>
            <p:ph type="sldNum" sz="quarter" idx="10"/>
          </p:nvPr>
        </p:nvSpPr>
        <p:spPr/>
        <p:txBody>
          <a:bodyPr/>
          <a:lstStyle/>
          <a:p>
            <a:fld id="{310A625C-5FD3-804C-AE68-FDDF7643FCC9}" type="slidenum">
              <a:rPr lang="uk-UA" smtClean="0"/>
              <a:t>5</a:t>
            </a:fld>
            <a:endParaRPr lang="uk-UA" dirty="0"/>
          </a:p>
        </p:txBody>
      </p:sp>
    </p:spTree>
    <p:extLst>
      <p:ext uri="{BB962C8B-B14F-4D97-AF65-F5344CB8AC3E}">
        <p14:creationId xmlns:p14="http://schemas.microsoft.com/office/powerpoint/2010/main" val="3723735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CA" dirty="0"/>
              <a:t>See notes for Slide 6 on page 17 of Lesson. </a:t>
            </a:r>
            <a:endParaRPr lang="uk-UA" dirty="0"/>
          </a:p>
        </p:txBody>
      </p:sp>
      <p:sp>
        <p:nvSpPr>
          <p:cNvPr id="4" name="Slide Number Placeholder 3"/>
          <p:cNvSpPr>
            <a:spLocks noGrp="1"/>
          </p:cNvSpPr>
          <p:nvPr>
            <p:ph type="sldNum" sz="quarter" idx="10"/>
          </p:nvPr>
        </p:nvSpPr>
        <p:spPr/>
        <p:txBody>
          <a:bodyPr/>
          <a:lstStyle/>
          <a:p>
            <a:fld id="{310A625C-5FD3-804C-AE68-FDDF7643FCC9}" type="slidenum">
              <a:rPr lang="uk-UA" smtClean="0"/>
              <a:t>6</a:t>
            </a:fld>
            <a:endParaRPr lang="uk-UA" dirty="0"/>
          </a:p>
        </p:txBody>
      </p:sp>
    </p:spTree>
    <p:extLst>
      <p:ext uri="{BB962C8B-B14F-4D97-AF65-F5344CB8AC3E}">
        <p14:creationId xmlns:p14="http://schemas.microsoft.com/office/powerpoint/2010/main" val="5179909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Introduce students to the term “Holodomor” and its definition. See page 17 of Lesson. </a:t>
            </a:r>
          </a:p>
        </p:txBody>
      </p:sp>
      <p:sp>
        <p:nvSpPr>
          <p:cNvPr id="4" name="Slide Number Placeholder 3"/>
          <p:cNvSpPr>
            <a:spLocks noGrp="1"/>
          </p:cNvSpPr>
          <p:nvPr>
            <p:ph type="sldNum" sz="quarter" idx="5"/>
          </p:nvPr>
        </p:nvSpPr>
        <p:spPr/>
        <p:txBody>
          <a:bodyPr/>
          <a:lstStyle/>
          <a:p>
            <a:fld id="{310A625C-5FD3-804C-AE68-FDDF7643FCC9}" type="slidenum">
              <a:rPr lang="uk-UA" smtClean="0"/>
              <a:t>7</a:t>
            </a:fld>
            <a:endParaRPr lang="uk-UA" dirty="0"/>
          </a:p>
        </p:txBody>
      </p:sp>
    </p:spTree>
    <p:extLst>
      <p:ext uri="{BB962C8B-B14F-4D97-AF65-F5344CB8AC3E}">
        <p14:creationId xmlns:p14="http://schemas.microsoft.com/office/powerpoint/2010/main" val="14013333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Ask students: Which colour shows the highest number of deaths by starvation? Note that the area known for wheat production is in the peach colour, not the red colour. The red colour with the largest number of deaths is where the greatest opposition and revolts against collectivization and Communism occurred. </a:t>
            </a:r>
          </a:p>
        </p:txBody>
      </p:sp>
      <p:sp>
        <p:nvSpPr>
          <p:cNvPr id="4" name="Slide Number Placeholder 3"/>
          <p:cNvSpPr>
            <a:spLocks noGrp="1"/>
          </p:cNvSpPr>
          <p:nvPr>
            <p:ph type="sldNum" sz="quarter" idx="5"/>
          </p:nvPr>
        </p:nvSpPr>
        <p:spPr/>
        <p:txBody>
          <a:bodyPr/>
          <a:lstStyle/>
          <a:p>
            <a:fld id="{310A625C-5FD3-804C-AE68-FDDF7643FCC9}" type="slidenum">
              <a:rPr lang="uk-UA" smtClean="0"/>
              <a:t>8</a:t>
            </a:fld>
            <a:endParaRPr lang="uk-UA" dirty="0"/>
          </a:p>
        </p:txBody>
      </p:sp>
    </p:spTree>
    <p:extLst>
      <p:ext uri="{BB962C8B-B14F-4D97-AF65-F5344CB8AC3E}">
        <p14:creationId xmlns:p14="http://schemas.microsoft.com/office/powerpoint/2010/main" val="29868286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Choose one of these three videos (or any other of your selection) to give students some background on what was happening in Ukraine in the 1920s and 1930s. Ask them to consider the questions in the blue box as they watch the video. See Notes on page 18 of the Lesson.</a:t>
            </a:r>
          </a:p>
        </p:txBody>
      </p:sp>
      <p:sp>
        <p:nvSpPr>
          <p:cNvPr id="4" name="Slide Number Placeholder 3"/>
          <p:cNvSpPr>
            <a:spLocks noGrp="1"/>
          </p:cNvSpPr>
          <p:nvPr>
            <p:ph type="sldNum" sz="quarter" idx="5"/>
          </p:nvPr>
        </p:nvSpPr>
        <p:spPr/>
        <p:txBody>
          <a:bodyPr/>
          <a:lstStyle/>
          <a:p>
            <a:fld id="{310A625C-5FD3-804C-AE68-FDDF7643FCC9}" type="slidenum">
              <a:rPr lang="uk-UA" smtClean="0"/>
              <a:t>9</a:t>
            </a:fld>
            <a:endParaRPr lang="uk-UA" dirty="0"/>
          </a:p>
        </p:txBody>
      </p:sp>
    </p:spTree>
    <p:extLst>
      <p:ext uri="{BB962C8B-B14F-4D97-AF65-F5344CB8AC3E}">
        <p14:creationId xmlns:p14="http://schemas.microsoft.com/office/powerpoint/2010/main" val="39593063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CA"/>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CA"/>
              <a:t>Click to edit Master subtitle style</a:t>
            </a:r>
            <a:endParaRPr lang="en-US"/>
          </a:p>
        </p:txBody>
      </p:sp>
      <p:sp>
        <p:nvSpPr>
          <p:cNvPr id="4" name="Date Placeholder 3"/>
          <p:cNvSpPr>
            <a:spLocks noGrp="1"/>
          </p:cNvSpPr>
          <p:nvPr>
            <p:ph type="dt" sz="half" idx="10"/>
          </p:nvPr>
        </p:nvSpPr>
        <p:spPr/>
        <p:txBody>
          <a:bodyPr/>
          <a:lstStyle/>
          <a:p>
            <a:fld id="{4A1765B0-F891-2447-A270-9B6F0C5975D8}" type="datetimeFigureOut">
              <a:rPr lang="en-US" smtClean="0"/>
              <a:t>3/13/24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57BF871-7EBA-9C48-B1AB-8984895B9DF6}" type="slidenum">
              <a:rPr lang="en-US" smtClean="0"/>
              <a:t>‹#›</a:t>
            </a:fld>
            <a:endParaRPr lang="en-US" dirty="0"/>
          </a:p>
        </p:txBody>
      </p:sp>
    </p:spTree>
    <p:extLst>
      <p:ext uri="{BB962C8B-B14F-4D97-AF65-F5344CB8AC3E}">
        <p14:creationId xmlns:p14="http://schemas.microsoft.com/office/powerpoint/2010/main" val="28361231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4" name="Date Placeholder 3"/>
          <p:cNvSpPr>
            <a:spLocks noGrp="1"/>
          </p:cNvSpPr>
          <p:nvPr>
            <p:ph type="dt" sz="half" idx="10"/>
          </p:nvPr>
        </p:nvSpPr>
        <p:spPr/>
        <p:txBody>
          <a:bodyPr/>
          <a:lstStyle/>
          <a:p>
            <a:fld id="{4A1765B0-F891-2447-A270-9B6F0C5975D8}" type="datetimeFigureOut">
              <a:rPr lang="en-US" smtClean="0"/>
              <a:t>3/13/24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57BF871-7EBA-9C48-B1AB-8984895B9DF6}" type="slidenum">
              <a:rPr lang="en-US" smtClean="0"/>
              <a:t>‹#›</a:t>
            </a:fld>
            <a:endParaRPr lang="en-US" dirty="0"/>
          </a:p>
        </p:txBody>
      </p:sp>
    </p:spTree>
    <p:extLst>
      <p:ext uri="{BB962C8B-B14F-4D97-AF65-F5344CB8AC3E}">
        <p14:creationId xmlns:p14="http://schemas.microsoft.com/office/powerpoint/2010/main" val="30625194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CA"/>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4" name="Date Placeholder 3"/>
          <p:cNvSpPr>
            <a:spLocks noGrp="1"/>
          </p:cNvSpPr>
          <p:nvPr>
            <p:ph type="dt" sz="half" idx="10"/>
          </p:nvPr>
        </p:nvSpPr>
        <p:spPr/>
        <p:txBody>
          <a:bodyPr/>
          <a:lstStyle/>
          <a:p>
            <a:fld id="{4A1765B0-F891-2447-A270-9B6F0C5975D8}" type="datetimeFigureOut">
              <a:rPr lang="en-US" smtClean="0"/>
              <a:t>3/13/24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57BF871-7EBA-9C48-B1AB-8984895B9DF6}" type="slidenum">
              <a:rPr lang="en-US" smtClean="0"/>
              <a:t>‹#›</a:t>
            </a:fld>
            <a:endParaRPr lang="en-US" dirty="0"/>
          </a:p>
        </p:txBody>
      </p:sp>
    </p:spTree>
    <p:extLst>
      <p:ext uri="{BB962C8B-B14F-4D97-AF65-F5344CB8AC3E}">
        <p14:creationId xmlns:p14="http://schemas.microsoft.com/office/powerpoint/2010/main" val="34701346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Click to edit Master title style</a:t>
            </a:r>
            <a:endParaRPr lang="en-US"/>
          </a:p>
        </p:txBody>
      </p:sp>
      <p:sp>
        <p:nvSpPr>
          <p:cNvPr id="3" name="Content Placeholder 2"/>
          <p:cNvSpPr>
            <a:spLocks noGrp="1"/>
          </p:cNvSpPr>
          <p:nvPr>
            <p:ph idx="1"/>
          </p:nvPr>
        </p:nvSpPr>
        <p:spPr/>
        <p:txBody>
          <a:body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4" name="Date Placeholder 3"/>
          <p:cNvSpPr>
            <a:spLocks noGrp="1"/>
          </p:cNvSpPr>
          <p:nvPr>
            <p:ph type="dt" sz="half" idx="10"/>
          </p:nvPr>
        </p:nvSpPr>
        <p:spPr/>
        <p:txBody>
          <a:bodyPr/>
          <a:lstStyle/>
          <a:p>
            <a:fld id="{4A1765B0-F891-2447-A270-9B6F0C5975D8}" type="datetimeFigureOut">
              <a:rPr lang="en-US" smtClean="0"/>
              <a:t>3/13/24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57BF871-7EBA-9C48-B1AB-8984895B9DF6}" type="slidenum">
              <a:rPr lang="en-US" smtClean="0"/>
              <a:t>‹#›</a:t>
            </a:fld>
            <a:endParaRPr lang="en-US" dirty="0"/>
          </a:p>
        </p:txBody>
      </p:sp>
    </p:spTree>
    <p:extLst>
      <p:ext uri="{BB962C8B-B14F-4D97-AF65-F5344CB8AC3E}">
        <p14:creationId xmlns:p14="http://schemas.microsoft.com/office/powerpoint/2010/main" val="14954953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CA"/>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CA"/>
              <a:t>Click to edit Master text styles</a:t>
            </a:r>
          </a:p>
        </p:txBody>
      </p:sp>
      <p:sp>
        <p:nvSpPr>
          <p:cNvPr id="4" name="Date Placeholder 3"/>
          <p:cNvSpPr>
            <a:spLocks noGrp="1"/>
          </p:cNvSpPr>
          <p:nvPr>
            <p:ph type="dt" sz="half" idx="10"/>
          </p:nvPr>
        </p:nvSpPr>
        <p:spPr/>
        <p:txBody>
          <a:bodyPr/>
          <a:lstStyle/>
          <a:p>
            <a:fld id="{4A1765B0-F891-2447-A270-9B6F0C5975D8}" type="datetimeFigureOut">
              <a:rPr lang="en-US" smtClean="0"/>
              <a:t>3/13/24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57BF871-7EBA-9C48-B1AB-8984895B9DF6}" type="slidenum">
              <a:rPr lang="en-US" smtClean="0"/>
              <a:t>‹#›</a:t>
            </a:fld>
            <a:endParaRPr lang="en-US" dirty="0"/>
          </a:p>
        </p:txBody>
      </p:sp>
    </p:spTree>
    <p:extLst>
      <p:ext uri="{BB962C8B-B14F-4D97-AF65-F5344CB8AC3E}">
        <p14:creationId xmlns:p14="http://schemas.microsoft.com/office/powerpoint/2010/main" val="5647900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5" name="Date Placeholder 4"/>
          <p:cNvSpPr>
            <a:spLocks noGrp="1"/>
          </p:cNvSpPr>
          <p:nvPr>
            <p:ph type="dt" sz="half" idx="10"/>
          </p:nvPr>
        </p:nvSpPr>
        <p:spPr/>
        <p:txBody>
          <a:bodyPr/>
          <a:lstStyle/>
          <a:p>
            <a:fld id="{4A1765B0-F891-2447-A270-9B6F0C5975D8}" type="datetimeFigureOut">
              <a:rPr lang="en-US" smtClean="0"/>
              <a:t>3/13/24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57BF871-7EBA-9C48-B1AB-8984895B9DF6}" type="slidenum">
              <a:rPr lang="en-US" smtClean="0"/>
              <a:t>‹#›</a:t>
            </a:fld>
            <a:endParaRPr lang="en-US" dirty="0"/>
          </a:p>
        </p:txBody>
      </p:sp>
    </p:spTree>
    <p:extLst>
      <p:ext uri="{BB962C8B-B14F-4D97-AF65-F5344CB8AC3E}">
        <p14:creationId xmlns:p14="http://schemas.microsoft.com/office/powerpoint/2010/main" val="5457867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CA"/>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7" name="Date Placeholder 6"/>
          <p:cNvSpPr>
            <a:spLocks noGrp="1"/>
          </p:cNvSpPr>
          <p:nvPr>
            <p:ph type="dt" sz="half" idx="10"/>
          </p:nvPr>
        </p:nvSpPr>
        <p:spPr/>
        <p:txBody>
          <a:bodyPr/>
          <a:lstStyle/>
          <a:p>
            <a:fld id="{4A1765B0-F891-2447-A270-9B6F0C5975D8}" type="datetimeFigureOut">
              <a:rPr lang="en-US" smtClean="0"/>
              <a:t>3/13/24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957BF871-7EBA-9C48-B1AB-8984895B9DF6}" type="slidenum">
              <a:rPr lang="en-US" smtClean="0"/>
              <a:t>‹#›</a:t>
            </a:fld>
            <a:endParaRPr lang="en-US" dirty="0"/>
          </a:p>
        </p:txBody>
      </p:sp>
    </p:spTree>
    <p:extLst>
      <p:ext uri="{BB962C8B-B14F-4D97-AF65-F5344CB8AC3E}">
        <p14:creationId xmlns:p14="http://schemas.microsoft.com/office/powerpoint/2010/main" val="36715535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Click to edit Master title style</a:t>
            </a:r>
            <a:endParaRPr lang="en-US"/>
          </a:p>
        </p:txBody>
      </p:sp>
      <p:sp>
        <p:nvSpPr>
          <p:cNvPr id="3" name="Date Placeholder 2"/>
          <p:cNvSpPr>
            <a:spLocks noGrp="1"/>
          </p:cNvSpPr>
          <p:nvPr>
            <p:ph type="dt" sz="half" idx="10"/>
          </p:nvPr>
        </p:nvSpPr>
        <p:spPr/>
        <p:txBody>
          <a:bodyPr/>
          <a:lstStyle/>
          <a:p>
            <a:fld id="{4A1765B0-F891-2447-A270-9B6F0C5975D8}" type="datetimeFigureOut">
              <a:rPr lang="en-US" smtClean="0"/>
              <a:t>3/13/24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957BF871-7EBA-9C48-B1AB-8984895B9DF6}" type="slidenum">
              <a:rPr lang="en-US" smtClean="0"/>
              <a:t>‹#›</a:t>
            </a:fld>
            <a:endParaRPr lang="en-US" dirty="0"/>
          </a:p>
        </p:txBody>
      </p:sp>
    </p:spTree>
    <p:extLst>
      <p:ext uri="{BB962C8B-B14F-4D97-AF65-F5344CB8AC3E}">
        <p14:creationId xmlns:p14="http://schemas.microsoft.com/office/powerpoint/2010/main" val="36382650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A1765B0-F891-2447-A270-9B6F0C5975D8}" type="datetimeFigureOut">
              <a:rPr lang="en-US" smtClean="0"/>
              <a:t>3/13/24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957BF871-7EBA-9C48-B1AB-8984895B9DF6}" type="slidenum">
              <a:rPr lang="en-US" smtClean="0"/>
              <a:t>‹#›</a:t>
            </a:fld>
            <a:endParaRPr lang="en-US" dirty="0"/>
          </a:p>
        </p:txBody>
      </p:sp>
    </p:spTree>
    <p:extLst>
      <p:ext uri="{BB962C8B-B14F-4D97-AF65-F5344CB8AC3E}">
        <p14:creationId xmlns:p14="http://schemas.microsoft.com/office/powerpoint/2010/main" val="31248088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CA"/>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a:t>Click to edit Master text styles</a:t>
            </a:r>
          </a:p>
        </p:txBody>
      </p:sp>
      <p:sp>
        <p:nvSpPr>
          <p:cNvPr id="5" name="Date Placeholder 4"/>
          <p:cNvSpPr>
            <a:spLocks noGrp="1"/>
          </p:cNvSpPr>
          <p:nvPr>
            <p:ph type="dt" sz="half" idx="10"/>
          </p:nvPr>
        </p:nvSpPr>
        <p:spPr/>
        <p:txBody>
          <a:bodyPr/>
          <a:lstStyle/>
          <a:p>
            <a:fld id="{4A1765B0-F891-2447-A270-9B6F0C5975D8}" type="datetimeFigureOut">
              <a:rPr lang="en-US" smtClean="0"/>
              <a:t>3/13/24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57BF871-7EBA-9C48-B1AB-8984895B9DF6}" type="slidenum">
              <a:rPr lang="en-US" smtClean="0"/>
              <a:t>‹#›</a:t>
            </a:fld>
            <a:endParaRPr lang="en-US" dirty="0"/>
          </a:p>
        </p:txBody>
      </p:sp>
    </p:spTree>
    <p:extLst>
      <p:ext uri="{BB962C8B-B14F-4D97-AF65-F5344CB8AC3E}">
        <p14:creationId xmlns:p14="http://schemas.microsoft.com/office/powerpoint/2010/main" val="8238454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CA"/>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a:t>Click to edit Master text styles</a:t>
            </a:r>
          </a:p>
        </p:txBody>
      </p:sp>
      <p:sp>
        <p:nvSpPr>
          <p:cNvPr id="5" name="Date Placeholder 4"/>
          <p:cNvSpPr>
            <a:spLocks noGrp="1"/>
          </p:cNvSpPr>
          <p:nvPr>
            <p:ph type="dt" sz="half" idx="10"/>
          </p:nvPr>
        </p:nvSpPr>
        <p:spPr/>
        <p:txBody>
          <a:bodyPr/>
          <a:lstStyle/>
          <a:p>
            <a:fld id="{4A1765B0-F891-2447-A270-9B6F0C5975D8}" type="datetimeFigureOut">
              <a:rPr lang="en-US" smtClean="0"/>
              <a:t>3/13/24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57BF871-7EBA-9C48-B1AB-8984895B9DF6}" type="slidenum">
              <a:rPr lang="en-US" smtClean="0"/>
              <a:t>‹#›</a:t>
            </a:fld>
            <a:endParaRPr lang="en-US" dirty="0"/>
          </a:p>
        </p:txBody>
      </p:sp>
    </p:spTree>
    <p:extLst>
      <p:ext uri="{BB962C8B-B14F-4D97-AF65-F5344CB8AC3E}">
        <p14:creationId xmlns:p14="http://schemas.microsoft.com/office/powerpoint/2010/main" val="13328059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CA"/>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A1765B0-F891-2447-A270-9B6F0C5975D8}" type="datetimeFigureOut">
              <a:rPr lang="en-US" smtClean="0"/>
              <a:t>3/13/24</a:t>
            </a:fld>
            <a:endParaRPr lang="en-US" dirty="0"/>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57BF871-7EBA-9C48-B1AB-8984895B9DF6}" type="slidenum">
              <a:rPr lang="en-US" smtClean="0"/>
              <a:t>‹#›</a:t>
            </a:fld>
            <a:endParaRPr lang="en-US" dirty="0"/>
          </a:p>
        </p:txBody>
      </p:sp>
    </p:spTree>
    <p:extLst>
      <p:ext uri="{BB962C8B-B14F-4D97-AF65-F5344CB8AC3E}">
        <p14:creationId xmlns:p14="http://schemas.microsoft.com/office/powerpoint/2010/main" val="279113488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10.png"/><Relationship Id="rId4" Type="http://schemas.openxmlformats.org/officeDocument/2006/relationships/image" Target="../media/image9.svg"/></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13.tiff"/></Relationships>
</file>

<file path=ppt/slides/_rels/slide1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1.tiff"/><Relationship Id="rId4" Type="http://schemas.openxmlformats.org/officeDocument/2006/relationships/image" Target="../media/image15.jpeg"/></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5.xml.rels><?xml version="1.0" encoding="UTF-8" standalone="yes"?>
<Relationships xmlns="http://schemas.openxmlformats.org/package/2006/relationships"><Relationship Id="rId8" Type="http://schemas.openxmlformats.org/officeDocument/2006/relationships/hyperlink" Target="http://www.sharethestory.ca/" TargetMode="External"/><Relationship Id="rId3" Type="http://schemas.openxmlformats.org/officeDocument/2006/relationships/hyperlink" Target="https://holodomormuseum.org.ua/en/" TargetMode="External"/><Relationship Id="rId7" Type="http://schemas.openxmlformats.org/officeDocument/2006/relationships/hyperlink" Target="http://gis.huri.harvard.edu/historical-atlas/the-great-famine/famine-web-map.html" TargetMode="External"/><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hyperlink" Target="https://www.youtube.com/watch?v=zZTA8xc4_8w&amp;feature=youtu.be" TargetMode="External"/><Relationship Id="rId5" Type="http://schemas.openxmlformats.org/officeDocument/2006/relationships/hyperlink" Target="https://www.youtube.com/watch?time_continue=2&amp;v=F5YjztNdRwk&amp;feature=emb_logo" TargetMode="External"/><Relationship Id="rId4" Type="http://schemas.openxmlformats.org/officeDocument/2006/relationships/hyperlink" Target="http://www.voicesintoaction.ca/Learn/Unit2/Chapter5/" TargetMode="External"/><Relationship Id="rId9"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hyperlink" Target="https://www.youtube.com/watch?v=zZTA8xc4_8w"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hyperlink" Target="https://www.voicesintoaction.ca/Lessons/Unit2/Chapter5?_role=educator" TargetMode="External"/><Relationship Id="rId4" Type="http://schemas.openxmlformats.org/officeDocument/2006/relationships/hyperlink" Target="https://vimeo.com/129845758"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B5812A"/>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EBB7706B-6194-A840-8AB3-7CF12EC77806}"/>
              </a:ext>
            </a:extLst>
          </p:cNvPr>
          <p:cNvSpPr txBox="1">
            <a:spLocks/>
          </p:cNvSpPr>
          <p:nvPr/>
        </p:nvSpPr>
        <p:spPr>
          <a:xfrm>
            <a:off x="0" y="1267626"/>
            <a:ext cx="5832764" cy="6088020"/>
          </a:xfrm>
          <a:prstGeom prst="rect">
            <a:avLst/>
          </a:prstGeom>
        </p:spPr>
        <p:txBody>
          <a:bodyPr vert="horz" lIns="91440" tIns="45720" rIns="91440" bIns="45720" rtlCol="0" anchor="t">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defTabSz="914400">
              <a:lnSpc>
                <a:spcPct val="90000"/>
              </a:lnSpc>
              <a:spcAft>
                <a:spcPts val="600"/>
              </a:spcAft>
            </a:pPr>
            <a:r>
              <a:rPr lang="en-US" sz="2400" b="1" dirty="0">
                <a:solidFill>
                  <a:srgbClr val="7B0000"/>
                </a:solidFill>
                <a:latin typeface="+mn-lt"/>
                <a:ea typeface="+mn-ea"/>
                <a:cs typeface="+mn-cs"/>
              </a:rPr>
              <a:t> </a:t>
            </a:r>
          </a:p>
          <a:p>
            <a:pPr defTabSz="914400">
              <a:lnSpc>
                <a:spcPct val="90000"/>
              </a:lnSpc>
              <a:spcAft>
                <a:spcPts val="600"/>
              </a:spcAft>
            </a:pPr>
            <a:endParaRPr lang="en-US" sz="2000" b="1" dirty="0">
              <a:latin typeface="+mn-lt"/>
              <a:ea typeface="+mn-ea"/>
              <a:cs typeface="+mn-cs"/>
            </a:endParaRPr>
          </a:p>
          <a:p>
            <a:pPr defTabSz="914400">
              <a:lnSpc>
                <a:spcPct val="90000"/>
              </a:lnSpc>
              <a:spcAft>
                <a:spcPts val="600"/>
              </a:spcAft>
            </a:pPr>
            <a:endParaRPr lang="en-US" sz="2000" b="1" dirty="0">
              <a:latin typeface="+mn-lt"/>
              <a:ea typeface="+mn-ea"/>
              <a:cs typeface="+mn-cs"/>
            </a:endParaRPr>
          </a:p>
          <a:p>
            <a:pPr defTabSz="914400">
              <a:lnSpc>
                <a:spcPct val="90000"/>
              </a:lnSpc>
              <a:spcAft>
                <a:spcPts val="600"/>
              </a:spcAft>
            </a:pPr>
            <a:endParaRPr lang="en-US" sz="2000" b="1" dirty="0">
              <a:latin typeface="+mn-lt"/>
              <a:ea typeface="+mn-ea"/>
              <a:cs typeface="+mn-cs"/>
            </a:endParaRPr>
          </a:p>
          <a:p>
            <a:pPr defTabSz="914400">
              <a:lnSpc>
                <a:spcPct val="90000"/>
              </a:lnSpc>
              <a:spcAft>
                <a:spcPts val="600"/>
              </a:spcAft>
            </a:pPr>
            <a:endParaRPr lang="en-US" sz="2000" b="1" dirty="0">
              <a:latin typeface="+mn-lt"/>
              <a:ea typeface="+mn-ea"/>
              <a:cs typeface="+mn-cs"/>
            </a:endParaRPr>
          </a:p>
          <a:p>
            <a:pPr defTabSz="914400">
              <a:lnSpc>
                <a:spcPct val="90000"/>
              </a:lnSpc>
              <a:spcAft>
                <a:spcPts val="600"/>
              </a:spcAft>
            </a:pPr>
            <a:endParaRPr lang="en-US" sz="1200" b="1" dirty="0">
              <a:latin typeface="+mn-lt"/>
              <a:ea typeface="+mn-ea"/>
              <a:cs typeface="+mn-cs"/>
            </a:endParaRPr>
          </a:p>
          <a:p>
            <a:pPr defTabSz="914400">
              <a:lnSpc>
                <a:spcPct val="90000"/>
              </a:lnSpc>
              <a:spcAft>
                <a:spcPts val="600"/>
              </a:spcAft>
            </a:pPr>
            <a:endParaRPr lang="en-US" sz="1200" b="1" dirty="0">
              <a:latin typeface="+mn-lt"/>
              <a:ea typeface="+mn-ea"/>
              <a:cs typeface="+mn-cs"/>
            </a:endParaRPr>
          </a:p>
          <a:p>
            <a:pPr defTabSz="914400">
              <a:lnSpc>
                <a:spcPct val="90000"/>
              </a:lnSpc>
              <a:spcAft>
                <a:spcPts val="600"/>
              </a:spcAft>
            </a:pPr>
            <a:endParaRPr lang="en-US" sz="1600" dirty="0">
              <a:latin typeface="+mn-lt"/>
              <a:ea typeface="+mn-ea"/>
              <a:cs typeface="+mn-cs"/>
            </a:endParaRPr>
          </a:p>
          <a:p>
            <a:pPr defTabSz="914400">
              <a:lnSpc>
                <a:spcPct val="90000"/>
              </a:lnSpc>
              <a:spcAft>
                <a:spcPts val="600"/>
              </a:spcAft>
            </a:pPr>
            <a:r>
              <a:rPr lang="en-US" sz="2100" b="1" dirty="0">
                <a:latin typeface="+mn-lt"/>
                <a:ea typeface="+mn-ea"/>
                <a:cs typeface="+mn-cs"/>
              </a:rPr>
              <a:t>Valentina Kuryliw </a:t>
            </a:r>
            <a:br>
              <a:rPr lang="en-US" sz="2000" b="1" dirty="0">
                <a:latin typeface="+mn-lt"/>
                <a:ea typeface="+mn-ea"/>
                <a:cs typeface="+mn-cs"/>
              </a:rPr>
            </a:br>
            <a:r>
              <a:rPr lang="en-US" sz="1600" dirty="0">
                <a:latin typeface="+mn-lt"/>
                <a:ea typeface="+mn-ea"/>
                <a:cs typeface="+mn-cs"/>
              </a:rPr>
              <a:t>Director of Education</a:t>
            </a:r>
            <a:br>
              <a:rPr lang="en-US" sz="2000" dirty="0">
                <a:latin typeface="+mn-lt"/>
                <a:ea typeface="+mn-ea"/>
                <a:cs typeface="+mn-cs"/>
              </a:rPr>
            </a:br>
            <a:endParaRPr lang="en-US" sz="1200" dirty="0">
              <a:latin typeface="+mn-lt"/>
              <a:ea typeface="+mn-ea"/>
              <a:cs typeface="+mn-cs"/>
            </a:endParaRPr>
          </a:p>
          <a:p>
            <a:pPr defTabSz="914400">
              <a:lnSpc>
                <a:spcPct val="90000"/>
              </a:lnSpc>
              <a:spcAft>
                <a:spcPts val="600"/>
              </a:spcAft>
            </a:pPr>
            <a:endParaRPr lang="en-US" sz="2000" dirty="0">
              <a:latin typeface="+mn-lt"/>
              <a:ea typeface="+mn-ea"/>
              <a:cs typeface="+mn-cs"/>
            </a:endParaRPr>
          </a:p>
          <a:p>
            <a:pPr defTabSz="914400">
              <a:lnSpc>
                <a:spcPct val="90000"/>
              </a:lnSpc>
              <a:spcAft>
                <a:spcPts val="600"/>
              </a:spcAft>
            </a:pPr>
            <a:endParaRPr lang="en-US" sz="1600" dirty="0">
              <a:latin typeface="+mn-lt"/>
              <a:ea typeface="+mn-ea"/>
              <a:cs typeface="+mn-cs"/>
            </a:endParaRPr>
          </a:p>
          <a:p>
            <a:pPr defTabSz="914400">
              <a:lnSpc>
                <a:spcPct val="90000"/>
              </a:lnSpc>
              <a:spcAft>
                <a:spcPts val="600"/>
              </a:spcAft>
            </a:pPr>
            <a:br>
              <a:rPr lang="en-US" sz="1600" dirty="0">
                <a:latin typeface="+mn-lt"/>
                <a:ea typeface="+mn-ea"/>
                <a:cs typeface="+mn-cs"/>
              </a:rPr>
            </a:br>
            <a:endParaRPr lang="en-US" sz="1200" i="1" dirty="0">
              <a:latin typeface="+mn-lt"/>
              <a:ea typeface="+mn-ea"/>
              <a:cs typeface="+mn-cs"/>
            </a:endParaRPr>
          </a:p>
        </p:txBody>
      </p:sp>
      <p:pic>
        <p:nvPicPr>
          <p:cNvPr id="8" name="Picture 7" descr="HREC Education Logo">
            <a:extLst>
              <a:ext uri="{FF2B5EF4-FFF2-40B4-BE49-F238E27FC236}">
                <a16:creationId xmlns:a16="http://schemas.microsoft.com/office/drawing/2014/main" id="{2BC4677E-64E5-0A4D-B829-F753897698AA}"/>
              </a:ext>
            </a:extLst>
          </p:cNvPr>
          <p:cNvPicPr>
            <a:picLocks noChangeAspect="1"/>
          </p:cNvPicPr>
          <p:nvPr/>
        </p:nvPicPr>
        <p:blipFill>
          <a:blip r:embed="rId3"/>
          <a:stretch>
            <a:fillRect/>
          </a:stretch>
        </p:blipFill>
        <p:spPr>
          <a:xfrm>
            <a:off x="1323419" y="4711700"/>
            <a:ext cx="3190200" cy="1952401"/>
          </a:xfrm>
          <a:prstGeom prst="rect">
            <a:avLst/>
          </a:prstGeom>
        </p:spPr>
      </p:pic>
      <p:pic>
        <p:nvPicPr>
          <p:cNvPr id="2" name="Picture 1" descr="The Historian's Craft Lesson on Human Rights and the Holodomor">
            <a:extLst>
              <a:ext uri="{FF2B5EF4-FFF2-40B4-BE49-F238E27FC236}">
                <a16:creationId xmlns:a16="http://schemas.microsoft.com/office/drawing/2014/main" id="{28650C93-2B74-CA68-C521-EB099EE7A820}"/>
              </a:ext>
            </a:extLst>
          </p:cNvPr>
          <p:cNvPicPr>
            <a:picLocks noChangeAspect="1"/>
          </p:cNvPicPr>
          <p:nvPr/>
        </p:nvPicPr>
        <p:blipFill>
          <a:blip r:embed="rId4"/>
          <a:stretch>
            <a:fillRect/>
          </a:stretch>
        </p:blipFill>
        <p:spPr>
          <a:xfrm>
            <a:off x="389821" y="1061335"/>
            <a:ext cx="5053121" cy="2169929"/>
          </a:xfrm>
          <a:prstGeom prst="rect">
            <a:avLst/>
          </a:prstGeom>
        </p:spPr>
      </p:pic>
      <p:pic>
        <p:nvPicPr>
          <p:cNvPr id="4" name="Picture 3" descr="2 historic photos of Holodomor">
            <a:extLst>
              <a:ext uri="{FF2B5EF4-FFF2-40B4-BE49-F238E27FC236}">
                <a16:creationId xmlns:a16="http://schemas.microsoft.com/office/drawing/2014/main" id="{1BA9AA0F-BF05-FEC8-2E68-AAE14DB924F1}"/>
              </a:ext>
            </a:extLst>
          </p:cNvPr>
          <p:cNvPicPr>
            <a:picLocks noChangeAspect="1"/>
          </p:cNvPicPr>
          <p:nvPr/>
        </p:nvPicPr>
        <p:blipFill>
          <a:blip r:embed="rId5"/>
          <a:stretch>
            <a:fillRect/>
          </a:stretch>
        </p:blipFill>
        <p:spPr>
          <a:xfrm>
            <a:off x="5832764" y="-23772"/>
            <a:ext cx="6359236" cy="6881772"/>
          </a:xfrm>
          <a:prstGeom prst="rect">
            <a:avLst/>
          </a:prstGeom>
        </p:spPr>
      </p:pic>
    </p:spTree>
    <p:extLst>
      <p:ext uri="{BB962C8B-B14F-4D97-AF65-F5344CB8AC3E}">
        <p14:creationId xmlns:p14="http://schemas.microsoft.com/office/powerpoint/2010/main" val="11412950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75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404729" y="232211"/>
            <a:ext cx="9455775" cy="906971"/>
          </a:xfrm>
        </p:spPr>
        <p:txBody>
          <a:bodyPr>
            <a:normAutofit fontScale="90000"/>
          </a:bodyPr>
          <a:lstStyle/>
          <a:p>
            <a:r>
              <a:rPr lang="en-CA" sz="4000" b="1" dirty="0">
                <a:solidFill>
                  <a:srgbClr val="00B0F0"/>
                </a:solidFill>
              </a:rPr>
              <a:t>The Historian’s Craft Lesson on the Holodomor</a:t>
            </a:r>
            <a:br>
              <a:rPr lang="en-CA" sz="4000" b="1" dirty="0">
                <a:solidFill>
                  <a:srgbClr val="00B0F0"/>
                </a:solidFill>
              </a:rPr>
            </a:br>
            <a:r>
              <a:rPr lang="en-CA" sz="3600" b="1" dirty="0">
                <a:solidFill>
                  <a:schemeClr val="bg1">
                    <a:lumMod val="85000"/>
                  </a:schemeClr>
                </a:solidFill>
              </a:rPr>
              <a:t>LEARNING ACTIVITY</a:t>
            </a:r>
            <a:endParaRPr lang="uk-UA" sz="3600" b="1" dirty="0">
              <a:solidFill>
                <a:schemeClr val="bg1">
                  <a:lumMod val="85000"/>
                </a:schemeClr>
              </a:solidFill>
            </a:endParaRPr>
          </a:p>
        </p:txBody>
      </p:sp>
      <p:sp>
        <p:nvSpPr>
          <p:cNvPr id="6" name="TextBox 5">
            <a:extLst>
              <a:ext uri="{FF2B5EF4-FFF2-40B4-BE49-F238E27FC236}">
                <a16:creationId xmlns:a16="http://schemas.microsoft.com/office/drawing/2014/main" id="{5AF3DADB-4CEB-9A88-FD9A-179240D37010}"/>
              </a:ext>
            </a:extLst>
          </p:cNvPr>
          <p:cNvSpPr txBox="1"/>
          <p:nvPr/>
        </p:nvSpPr>
        <p:spPr>
          <a:xfrm>
            <a:off x="8610599" y="6538752"/>
            <a:ext cx="2743201" cy="252249"/>
          </a:xfrm>
          <a:prstGeom prst="rect">
            <a:avLst/>
          </a:prstGeom>
        </p:spPr>
        <p:txBody>
          <a:bodyPr wrap="square" lIns="0" tIns="0" rIns="0" bIns="0" rtlCol="0" anchor="t">
            <a:spAutoFit/>
          </a:bodyPr>
          <a:lstStyle/>
          <a:p>
            <a:pPr algn="r">
              <a:lnSpc>
                <a:spcPts val="2240"/>
              </a:lnSpc>
            </a:pPr>
            <a:r>
              <a:rPr lang="en-US" sz="1200" spc="320" dirty="0">
                <a:solidFill>
                  <a:srgbClr val="FFFEE6"/>
                </a:solidFill>
                <a:latin typeface="Montserrat Classic"/>
              </a:rPr>
              <a:t>HREC Education </a:t>
            </a:r>
          </a:p>
        </p:txBody>
      </p:sp>
      <p:pic>
        <p:nvPicPr>
          <p:cNvPr id="7" name="Picture 6" descr="HREC Education logo">
            <a:extLst>
              <a:ext uri="{FF2B5EF4-FFF2-40B4-BE49-F238E27FC236}">
                <a16:creationId xmlns:a16="http://schemas.microsoft.com/office/drawing/2014/main" id="{C5BA0BEC-3CBA-E5D7-D84E-7CC0E7B6FFFA}"/>
              </a:ext>
            </a:extLst>
          </p:cNvPr>
          <p:cNvPicPr>
            <a:picLocks noChangeAspect="1"/>
          </p:cNvPicPr>
          <p:nvPr/>
        </p:nvPicPr>
        <p:blipFill>
          <a:blip r:embed="rId3"/>
          <a:stretch>
            <a:fillRect/>
          </a:stretch>
        </p:blipFill>
        <p:spPr>
          <a:xfrm>
            <a:off x="8915399" y="6343613"/>
            <a:ext cx="747493" cy="457466"/>
          </a:xfrm>
          <a:prstGeom prst="rect">
            <a:avLst/>
          </a:prstGeom>
        </p:spPr>
      </p:pic>
      <p:sp>
        <p:nvSpPr>
          <p:cNvPr id="8" name="TextBox 7">
            <a:extLst>
              <a:ext uri="{FF2B5EF4-FFF2-40B4-BE49-F238E27FC236}">
                <a16:creationId xmlns:a16="http://schemas.microsoft.com/office/drawing/2014/main" id="{DD0572C5-1DB7-0DF5-0245-CAEEC80F3DDC}"/>
              </a:ext>
            </a:extLst>
          </p:cNvPr>
          <p:cNvSpPr txBox="1"/>
          <p:nvPr/>
        </p:nvSpPr>
        <p:spPr>
          <a:xfrm>
            <a:off x="11328400" y="6544976"/>
            <a:ext cx="457200" cy="307777"/>
          </a:xfrm>
          <a:prstGeom prst="rect">
            <a:avLst/>
          </a:prstGeom>
          <a:noFill/>
        </p:spPr>
        <p:txBody>
          <a:bodyPr wrap="square" rtlCol="0">
            <a:spAutoFit/>
          </a:bodyPr>
          <a:lstStyle/>
          <a:p>
            <a:r>
              <a:rPr lang="en-US" sz="1400" dirty="0">
                <a:solidFill>
                  <a:srgbClr val="FFFEE6"/>
                </a:solidFill>
              </a:rPr>
              <a:t>10</a:t>
            </a:r>
          </a:p>
        </p:txBody>
      </p:sp>
      <p:sp>
        <p:nvSpPr>
          <p:cNvPr id="3" name="TextBox 2">
            <a:extLst>
              <a:ext uri="{FF2B5EF4-FFF2-40B4-BE49-F238E27FC236}">
                <a16:creationId xmlns:a16="http://schemas.microsoft.com/office/drawing/2014/main" id="{2B56CA01-3E51-98F0-A4BE-7F377F2E098D}"/>
              </a:ext>
            </a:extLst>
          </p:cNvPr>
          <p:cNvSpPr txBox="1"/>
          <p:nvPr/>
        </p:nvSpPr>
        <p:spPr>
          <a:xfrm>
            <a:off x="4445000" y="2717800"/>
            <a:ext cx="3492500" cy="369332"/>
          </a:xfrm>
          <a:prstGeom prst="rect">
            <a:avLst/>
          </a:prstGeom>
          <a:noFill/>
        </p:spPr>
        <p:txBody>
          <a:bodyPr wrap="square" rtlCol="0">
            <a:spAutoFit/>
          </a:bodyPr>
          <a:lstStyle/>
          <a:p>
            <a:r>
              <a:rPr lang="en-US" dirty="0">
                <a:highlight>
                  <a:srgbClr val="FFFF00"/>
                </a:highlight>
              </a:rPr>
              <a:t>Kids being put into groups image? </a:t>
            </a:r>
          </a:p>
        </p:txBody>
      </p:sp>
    </p:spTree>
    <p:extLst>
      <p:ext uri="{BB962C8B-B14F-4D97-AF65-F5344CB8AC3E}">
        <p14:creationId xmlns:p14="http://schemas.microsoft.com/office/powerpoint/2010/main" val="5641656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750000"/>
        </a:solidFill>
        <a:effectLst/>
      </p:bgPr>
    </p:bg>
    <p:spTree>
      <p:nvGrpSpPr>
        <p:cNvPr id="1" name=""/>
        <p:cNvGrpSpPr/>
        <p:nvPr/>
      </p:nvGrpSpPr>
      <p:grpSpPr>
        <a:xfrm>
          <a:off x="0" y="0"/>
          <a:ext cx="0" cy="0"/>
          <a:chOff x="0" y="0"/>
          <a:chExt cx="0" cy="0"/>
        </a:xfrm>
      </p:grpSpPr>
      <p:sp>
        <p:nvSpPr>
          <p:cNvPr id="5" name="Content Placeholder 2"/>
          <p:cNvSpPr>
            <a:spLocks noGrp="1"/>
          </p:cNvSpPr>
          <p:nvPr>
            <p:ph idx="1"/>
          </p:nvPr>
        </p:nvSpPr>
        <p:spPr>
          <a:xfrm>
            <a:off x="1934819" y="138223"/>
            <a:ext cx="9638056" cy="1684713"/>
          </a:xfrm>
        </p:spPr>
        <p:txBody>
          <a:bodyPr anchor="ctr" anchorCtr="0">
            <a:normAutofit fontScale="25000" lnSpcReduction="20000"/>
          </a:bodyPr>
          <a:lstStyle/>
          <a:p>
            <a:pPr marL="0" indent="0">
              <a:buNone/>
            </a:pPr>
            <a:r>
              <a:rPr lang="en-CA" sz="12800" b="1" dirty="0">
                <a:solidFill>
                  <a:schemeClr val="bg1"/>
                </a:solidFill>
              </a:rPr>
              <a:t>This learning activity takes 15 min</a:t>
            </a:r>
            <a:r>
              <a:rPr lang="uk-UA" sz="12800" b="1" dirty="0">
                <a:solidFill>
                  <a:schemeClr val="bg1"/>
                </a:solidFill>
              </a:rPr>
              <a:t>.</a:t>
            </a:r>
            <a:endParaRPr lang="en-CA" sz="12800" b="1" dirty="0">
              <a:solidFill>
                <a:schemeClr val="bg1"/>
              </a:solidFill>
            </a:endParaRPr>
          </a:p>
          <a:p>
            <a:pPr marL="0" indent="0">
              <a:lnSpc>
                <a:spcPct val="70000"/>
              </a:lnSpc>
              <a:buNone/>
            </a:pPr>
            <a:endParaRPr lang="en-CA" sz="1600" dirty="0">
              <a:solidFill>
                <a:schemeClr val="bg1"/>
              </a:solidFill>
            </a:endParaRPr>
          </a:p>
          <a:p>
            <a:pPr marL="0" indent="0">
              <a:buNone/>
            </a:pPr>
            <a:r>
              <a:rPr lang="en-CA" sz="9600" b="1" i="1" dirty="0">
                <a:solidFill>
                  <a:srgbClr val="00B0F0"/>
                </a:solidFill>
              </a:rPr>
              <a:t>There are 6 groups. </a:t>
            </a:r>
            <a:br>
              <a:rPr lang="en-CA" sz="9600" b="1" i="1" dirty="0">
                <a:solidFill>
                  <a:srgbClr val="00B0F0"/>
                </a:solidFill>
              </a:rPr>
            </a:br>
            <a:r>
              <a:rPr lang="en-CA" sz="9600" b="1" i="1" dirty="0">
                <a:solidFill>
                  <a:srgbClr val="00B0F0"/>
                </a:solidFill>
              </a:rPr>
              <a:t>Each participant belongs to a group based on the </a:t>
            </a:r>
            <a:r>
              <a:rPr lang="en-CA" sz="9600" b="1" i="1" dirty="0">
                <a:solidFill>
                  <a:srgbClr val="FF0000"/>
                </a:solidFill>
              </a:rPr>
              <a:t>c</a:t>
            </a:r>
            <a:r>
              <a:rPr lang="en-CA" sz="9600" b="1" i="1" dirty="0">
                <a:solidFill>
                  <a:srgbClr val="FFFF00"/>
                </a:solidFill>
              </a:rPr>
              <a:t>o</a:t>
            </a:r>
            <a:r>
              <a:rPr lang="en-CA" sz="9600" b="1" i="1" dirty="0">
                <a:solidFill>
                  <a:srgbClr val="FFC000"/>
                </a:solidFill>
              </a:rPr>
              <a:t>l</a:t>
            </a:r>
            <a:r>
              <a:rPr lang="en-CA" sz="9600" b="1" i="1" dirty="0">
                <a:solidFill>
                  <a:srgbClr val="00B050"/>
                </a:solidFill>
              </a:rPr>
              <a:t>o</a:t>
            </a:r>
            <a:r>
              <a:rPr lang="en-CA" sz="9600" b="1" i="1" dirty="0">
                <a:solidFill>
                  <a:srgbClr val="0040FF"/>
                </a:solidFill>
              </a:rPr>
              <a:t>u</a:t>
            </a:r>
            <a:r>
              <a:rPr lang="en-CA" sz="9600" b="1" i="1" dirty="0">
                <a:solidFill>
                  <a:srgbClr val="AC4FF4"/>
                </a:solidFill>
              </a:rPr>
              <a:t>r</a:t>
            </a:r>
            <a:r>
              <a:rPr lang="en-CA" sz="9600" b="1" i="1" dirty="0">
                <a:solidFill>
                  <a:srgbClr val="00B0F0"/>
                </a:solidFill>
              </a:rPr>
              <a:t> card you received. Each of you is an active participant! Your role is assigned on the card as a:</a:t>
            </a:r>
          </a:p>
          <a:p>
            <a:endParaRPr lang="uk-UA" sz="4000" dirty="0"/>
          </a:p>
        </p:txBody>
      </p:sp>
      <p:pic>
        <p:nvPicPr>
          <p:cNvPr id="4" name="Picture 22" descr="15 min timer icon">
            <a:extLst>
              <a:ext uri="{FF2B5EF4-FFF2-40B4-BE49-F238E27FC236}">
                <a16:creationId xmlns:a16="http://schemas.microsoft.com/office/drawing/2014/main" id="{DB540CBD-0829-D047-8F30-414CB69EA6B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96770" y="138222"/>
            <a:ext cx="1632640" cy="1684713"/>
          </a:xfrm>
          <a:prstGeom prst="rect">
            <a:avLst/>
          </a:prstGeom>
        </p:spPr>
      </p:pic>
      <p:sp>
        <p:nvSpPr>
          <p:cNvPr id="2" name="TextBox 1">
            <a:extLst>
              <a:ext uri="{FF2B5EF4-FFF2-40B4-BE49-F238E27FC236}">
                <a16:creationId xmlns:a16="http://schemas.microsoft.com/office/drawing/2014/main" id="{129BC565-B9B9-E944-90DE-645D5BE81115}"/>
              </a:ext>
            </a:extLst>
          </p:cNvPr>
          <p:cNvSpPr txBox="1"/>
          <p:nvPr/>
        </p:nvSpPr>
        <p:spPr>
          <a:xfrm>
            <a:off x="432646" y="735106"/>
            <a:ext cx="1073425" cy="400110"/>
          </a:xfrm>
          <a:prstGeom prst="rect">
            <a:avLst/>
          </a:prstGeom>
          <a:noFill/>
        </p:spPr>
        <p:txBody>
          <a:bodyPr wrap="square" rtlCol="0">
            <a:spAutoFit/>
          </a:bodyPr>
          <a:lstStyle/>
          <a:p>
            <a:r>
              <a:rPr lang="en-US" sz="2000" b="1" dirty="0">
                <a:latin typeface="Abadi" panose="020F0502020204030204" pitchFamily="34" charset="0"/>
              </a:rPr>
              <a:t>15 min.</a:t>
            </a:r>
          </a:p>
        </p:txBody>
      </p:sp>
      <p:pic>
        <p:nvPicPr>
          <p:cNvPr id="3" name="Picture 2" descr="Leader&#10;Recorder&#10;Presenter&#10;Resercher">
            <a:extLst>
              <a:ext uri="{FF2B5EF4-FFF2-40B4-BE49-F238E27FC236}">
                <a16:creationId xmlns:a16="http://schemas.microsoft.com/office/drawing/2014/main" id="{84BB3B8B-C19E-603C-5E25-5B25F919607F}"/>
              </a:ext>
            </a:extLst>
          </p:cNvPr>
          <p:cNvPicPr>
            <a:picLocks noChangeAspect="1"/>
          </p:cNvPicPr>
          <p:nvPr/>
        </p:nvPicPr>
        <p:blipFill>
          <a:blip r:embed="rId5"/>
          <a:stretch>
            <a:fillRect/>
          </a:stretch>
        </p:blipFill>
        <p:spPr>
          <a:xfrm>
            <a:off x="2142339" y="1639434"/>
            <a:ext cx="7907322" cy="5015365"/>
          </a:xfrm>
          <a:prstGeom prst="rect">
            <a:avLst/>
          </a:prstGeom>
        </p:spPr>
      </p:pic>
      <p:sp>
        <p:nvSpPr>
          <p:cNvPr id="9" name="TextBox 8">
            <a:extLst>
              <a:ext uri="{FF2B5EF4-FFF2-40B4-BE49-F238E27FC236}">
                <a16:creationId xmlns:a16="http://schemas.microsoft.com/office/drawing/2014/main" id="{C3B0A77C-B41B-6699-2C93-36635800978F}"/>
              </a:ext>
            </a:extLst>
          </p:cNvPr>
          <p:cNvSpPr txBox="1"/>
          <p:nvPr/>
        </p:nvSpPr>
        <p:spPr>
          <a:xfrm rot="16200000">
            <a:off x="10585615" y="5550776"/>
            <a:ext cx="2743201" cy="252249"/>
          </a:xfrm>
          <a:prstGeom prst="rect">
            <a:avLst/>
          </a:prstGeom>
        </p:spPr>
        <p:txBody>
          <a:bodyPr wrap="square" lIns="0" tIns="0" rIns="0" bIns="0" rtlCol="0" anchor="t">
            <a:spAutoFit/>
          </a:bodyPr>
          <a:lstStyle/>
          <a:p>
            <a:pPr algn="r">
              <a:lnSpc>
                <a:spcPts val="2240"/>
              </a:lnSpc>
            </a:pPr>
            <a:r>
              <a:rPr lang="en-US" sz="1200" spc="320" dirty="0">
                <a:solidFill>
                  <a:srgbClr val="FFFEE6"/>
                </a:solidFill>
                <a:latin typeface="Montserrat Classic"/>
              </a:rPr>
              <a:t>HREC Education </a:t>
            </a:r>
          </a:p>
        </p:txBody>
      </p:sp>
      <p:pic>
        <p:nvPicPr>
          <p:cNvPr id="10" name="Picture 9" descr="HREC Education logo">
            <a:extLst>
              <a:ext uri="{FF2B5EF4-FFF2-40B4-BE49-F238E27FC236}">
                <a16:creationId xmlns:a16="http://schemas.microsoft.com/office/drawing/2014/main" id="{7DF2A11B-6A61-4AB3-0C82-D502B33180B7}"/>
              </a:ext>
            </a:extLst>
          </p:cNvPr>
          <p:cNvPicPr>
            <a:picLocks noChangeAspect="1"/>
          </p:cNvPicPr>
          <p:nvPr/>
        </p:nvPicPr>
        <p:blipFill>
          <a:blip r:embed="rId6"/>
          <a:stretch>
            <a:fillRect/>
          </a:stretch>
        </p:blipFill>
        <p:spPr>
          <a:xfrm rot="16200000">
            <a:off x="11534026" y="6206537"/>
            <a:ext cx="747493" cy="457466"/>
          </a:xfrm>
          <a:prstGeom prst="rect">
            <a:avLst/>
          </a:prstGeom>
        </p:spPr>
      </p:pic>
      <p:sp>
        <p:nvSpPr>
          <p:cNvPr id="11" name="TextBox 10">
            <a:extLst>
              <a:ext uri="{FF2B5EF4-FFF2-40B4-BE49-F238E27FC236}">
                <a16:creationId xmlns:a16="http://schemas.microsoft.com/office/drawing/2014/main" id="{DCC6304E-A0D8-9788-9F82-79825607F175}"/>
              </a:ext>
            </a:extLst>
          </p:cNvPr>
          <p:cNvSpPr txBox="1"/>
          <p:nvPr/>
        </p:nvSpPr>
        <p:spPr>
          <a:xfrm rot="16200000">
            <a:off x="11766716" y="3893300"/>
            <a:ext cx="457200" cy="307777"/>
          </a:xfrm>
          <a:prstGeom prst="rect">
            <a:avLst/>
          </a:prstGeom>
          <a:noFill/>
        </p:spPr>
        <p:txBody>
          <a:bodyPr wrap="square" rtlCol="0">
            <a:spAutoFit/>
          </a:bodyPr>
          <a:lstStyle/>
          <a:p>
            <a:r>
              <a:rPr lang="en-US" sz="1400" dirty="0">
                <a:solidFill>
                  <a:srgbClr val="FFFEE6"/>
                </a:solidFill>
              </a:rPr>
              <a:t>11</a:t>
            </a:r>
          </a:p>
        </p:txBody>
      </p:sp>
    </p:spTree>
    <p:extLst>
      <p:ext uri="{BB962C8B-B14F-4D97-AF65-F5344CB8AC3E}">
        <p14:creationId xmlns:p14="http://schemas.microsoft.com/office/powerpoint/2010/main" val="36049765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5D0D99D-3061-8300-7033-97D48583B51E}"/>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2" y="-8980"/>
            <a:ext cx="12192002" cy="6875960"/>
          </a:xfrm>
          <a:prstGeom prst="rect">
            <a:avLst/>
          </a:prstGeom>
        </p:spPr>
      </p:pic>
      <p:sp>
        <p:nvSpPr>
          <p:cNvPr id="2" name="TextBox 1">
            <a:extLst>
              <a:ext uri="{FF2B5EF4-FFF2-40B4-BE49-F238E27FC236}">
                <a16:creationId xmlns:a16="http://schemas.microsoft.com/office/drawing/2014/main" id="{2AA69A6D-9863-58DD-AFC8-2168628C50ED}"/>
              </a:ext>
            </a:extLst>
          </p:cNvPr>
          <p:cNvSpPr txBox="1"/>
          <p:nvPr/>
        </p:nvSpPr>
        <p:spPr>
          <a:xfrm rot="16200000">
            <a:off x="10606251" y="5620241"/>
            <a:ext cx="2743201" cy="252249"/>
          </a:xfrm>
          <a:prstGeom prst="rect">
            <a:avLst/>
          </a:prstGeom>
        </p:spPr>
        <p:txBody>
          <a:bodyPr wrap="square" lIns="0" tIns="0" rIns="0" bIns="0" rtlCol="0" anchor="t">
            <a:spAutoFit/>
          </a:bodyPr>
          <a:lstStyle/>
          <a:p>
            <a:pPr algn="r">
              <a:lnSpc>
                <a:spcPts val="2240"/>
              </a:lnSpc>
            </a:pPr>
            <a:r>
              <a:rPr lang="en-US" sz="1200" spc="320" dirty="0">
                <a:solidFill>
                  <a:srgbClr val="FFFEE6"/>
                </a:solidFill>
                <a:latin typeface="Montserrat Classic"/>
              </a:rPr>
              <a:t>HREC Education </a:t>
            </a:r>
          </a:p>
        </p:txBody>
      </p:sp>
      <p:pic>
        <p:nvPicPr>
          <p:cNvPr id="3" name="Picture 2" descr="HREC Education logo">
            <a:extLst>
              <a:ext uri="{FF2B5EF4-FFF2-40B4-BE49-F238E27FC236}">
                <a16:creationId xmlns:a16="http://schemas.microsoft.com/office/drawing/2014/main" id="{69CBA462-245E-5D4E-B90F-0951AEC2AA04}"/>
              </a:ext>
            </a:extLst>
          </p:cNvPr>
          <p:cNvPicPr>
            <a:picLocks noChangeAspect="1"/>
          </p:cNvPicPr>
          <p:nvPr/>
        </p:nvPicPr>
        <p:blipFill>
          <a:blip r:embed="rId4"/>
          <a:stretch>
            <a:fillRect/>
          </a:stretch>
        </p:blipFill>
        <p:spPr>
          <a:xfrm rot="16200000">
            <a:off x="11544619" y="6193482"/>
            <a:ext cx="747493" cy="457466"/>
          </a:xfrm>
          <a:prstGeom prst="rect">
            <a:avLst/>
          </a:prstGeom>
        </p:spPr>
      </p:pic>
      <p:sp>
        <p:nvSpPr>
          <p:cNvPr id="7" name="TextBox 6">
            <a:extLst>
              <a:ext uri="{FF2B5EF4-FFF2-40B4-BE49-F238E27FC236}">
                <a16:creationId xmlns:a16="http://schemas.microsoft.com/office/drawing/2014/main" id="{73E00DFC-B9C8-DB26-C73B-45A22D0E14D5}"/>
              </a:ext>
            </a:extLst>
          </p:cNvPr>
          <p:cNvSpPr txBox="1"/>
          <p:nvPr/>
        </p:nvSpPr>
        <p:spPr>
          <a:xfrm rot="16200000">
            <a:off x="11784112" y="3954176"/>
            <a:ext cx="457200" cy="307777"/>
          </a:xfrm>
          <a:prstGeom prst="rect">
            <a:avLst/>
          </a:prstGeom>
          <a:noFill/>
        </p:spPr>
        <p:txBody>
          <a:bodyPr wrap="square" rtlCol="0">
            <a:spAutoFit/>
          </a:bodyPr>
          <a:lstStyle/>
          <a:p>
            <a:r>
              <a:rPr lang="en-US" sz="1400" dirty="0">
                <a:solidFill>
                  <a:srgbClr val="FFFEE6"/>
                </a:solidFill>
              </a:rPr>
              <a:t>12</a:t>
            </a:r>
          </a:p>
        </p:txBody>
      </p:sp>
    </p:spTree>
    <p:extLst>
      <p:ext uri="{BB962C8B-B14F-4D97-AF65-F5344CB8AC3E}">
        <p14:creationId xmlns:p14="http://schemas.microsoft.com/office/powerpoint/2010/main" val="21591266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12192000" cy="6160959"/>
          </a:xfrm>
        </p:spPr>
        <p:txBody>
          <a:bodyPr>
            <a:normAutofit/>
          </a:bodyPr>
          <a:lstStyle/>
          <a:p>
            <a:r>
              <a:rPr lang="en-CA" sz="8800" b="1" dirty="0">
                <a:solidFill>
                  <a:srgbClr val="FF0000"/>
                </a:solidFill>
              </a:rPr>
              <a:t>G</a:t>
            </a:r>
            <a:r>
              <a:rPr lang="en-CA" sz="8800" b="1" dirty="0">
                <a:solidFill>
                  <a:srgbClr val="FFFF00"/>
                </a:solidFill>
              </a:rPr>
              <a:t>R</a:t>
            </a:r>
            <a:r>
              <a:rPr lang="en-CA" sz="8800" b="1" dirty="0">
                <a:solidFill>
                  <a:srgbClr val="EF8116"/>
                </a:solidFill>
              </a:rPr>
              <a:t>O</a:t>
            </a:r>
            <a:r>
              <a:rPr lang="en-CA" sz="8800" b="1" dirty="0">
                <a:solidFill>
                  <a:srgbClr val="0000FF"/>
                </a:solidFill>
              </a:rPr>
              <a:t>U</a:t>
            </a:r>
            <a:r>
              <a:rPr lang="en-CA" sz="8800" b="1" dirty="0">
                <a:solidFill>
                  <a:srgbClr val="660066"/>
                </a:solidFill>
              </a:rPr>
              <a:t>P</a:t>
            </a:r>
            <a:r>
              <a:rPr lang="en-CA" sz="8800" b="1" dirty="0"/>
              <a:t>  </a:t>
            </a:r>
            <a:r>
              <a:rPr lang="en-CA" sz="8800" b="1" dirty="0">
                <a:solidFill>
                  <a:srgbClr val="008000"/>
                </a:solidFill>
              </a:rPr>
              <a:t>P</a:t>
            </a:r>
            <a:r>
              <a:rPr lang="en-CA" sz="8800" b="1" dirty="0">
                <a:solidFill>
                  <a:srgbClr val="FF0000"/>
                </a:solidFill>
              </a:rPr>
              <a:t>R</a:t>
            </a:r>
            <a:r>
              <a:rPr lang="en-CA" sz="8800" b="1" dirty="0">
                <a:solidFill>
                  <a:srgbClr val="FFFF00"/>
                </a:solidFill>
              </a:rPr>
              <a:t>E</a:t>
            </a:r>
            <a:r>
              <a:rPr lang="en-CA" sz="8800" b="1" dirty="0">
                <a:solidFill>
                  <a:srgbClr val="EF8116"/>
                </a:solidFill>
              </a:rPr>
              <a:t>S</a:t>
            </a:r>
            <a:r>
              <a:rPr lang="en-CA" sz="8800" b="1" dirty="0">
                <a:solidFill>
                  <a:srgbClr val="0000FF"/>
                </a:solidFill>
              </a:rPr>
              <a:t>E</a:t>
            </a:r>
            <a:r>
              <a:rPr lang="en-CA" sz="8800" b="1" dirty="0">
                <a:solidFill>
                  <a:srgbClr val="660066"/>
                </a:solidFill>
              </a:rPr>
              <a:t>N</a:t>
            </a:r>
            <a:r>
              <a:rPr lang="en-CA" sz="8800" b="1" dirty="0">
                <a:solidFill>
                  <a:srgbClr val="FF0000"/>
                </a:solidFill>
              </a:rPr>
              <a:t>T</a:t>
            </a:r>
            <a:r>
              <a:rPr lang="en-CA" sz="8800" b="1" dirty="0">
                <a:solidFill>
                  <a:srgbClr val="FFFF00"/>
                </a:solidFill>
              </a:rPr>
              <a:t>A</a:t>
            </a:r>
            <a:r>
              <a:rPr lang="en-CA" sz="8800" b="1" dirty="0">
                <a:solidFill>
                  <a:srgbClr val="EF8116"/>
                </a:solidFill>
              </a:rPr>
              <a:t>T</a:t>
            </a:r>
            <a:r>
              <a:rPr lang="en-CA" sz="8800" b="1" dirty="0">
                <a:solidFill>
                  <a:srgbClr val="0000FF"/>
                </a:solidFill>
              </a:rPr>
              <a:t>I</a:t>
            </a:r>
            <a:r>
              <a:rPr lang="en-CA" sz="8800" b="1" dirty="0">
                <a:solidFill>
                  <a:srgbClr val="660066"/>
                </a:solidFill>
              </a:rPr>
              <a:t>O</a:t>
            </a:r>
            <a:r>
              <a:rPr lang="en-CA" sz="8800" b="1" dirty="0">
                <a:solidFill>
                  <a:srgbClr val="008000"/>
                </a:solidFill>
              </a:rPr>
              <a:t>N</a:t>
            </a:r>
            <a:r>
              <a:rPr lang="en-CA" sz="8800" b="1" dirty="0">
                <a:solidFill>
                  <a:srgbClr val="FF0000"/>
                </a:solidFill>
              </a:rPr>
              <a:t>S</a:t>
            </a:r>
            <a:endParaRPr lang="uk-UA" sz="8800" b="1" dirty="0">
              <a:solidFill>
                <a:srgbClr val="FF0000"/>
              </a:solidFill>
            </a:endParaRPr>
          </a:p>
        </p:txBody>
      </p:sp>
      <p:sp>
        <p:nvSpPr>
          <p:cNvPr id="3" name="TextBox 2">
            <a:extLst>
              <a:ext uri="{FF2B5EF4-FFF2-40B4-BE49-F238E27FC236}">
                <a16:creationId xmlns:a16="http://schemas.microsoft.com/office/drawing/2014/main" id="{A861F312-6DF1-7082-0EA2-CFE812B18ABB}"/>
              </a:ext>
            </a:extLst>
          </p:cNvPr>
          <p:cNvSpPr txBox="1"/>
          <p:nvPr/>
        </p:nvSpPr>
        <p:spPr>
          <a:xfrm>
            <a:off x="8610599" y="6564152"/>
            <a:ext cx="2743201" cy="252249"/>
          </a:xfrm>
          <a:prstGeom prst="rect">
            <a:avLst/>
          </a:prstGeom>
        </p:spPr>
        <p:txBody>
          <a:bodyPr wrap="square" lIns="0" tIns="0" rIns="0" bIns="0" rtlCol="0" anchor="t">
            <a:spAutoFit/>
          </a:bodyPr>
          <a:lstStyle/>
          <a:p>
            <a:pPr algn="r">
              <a:lnSpc>
                <a:spcPts val="2240"/>
              </a:lnSpc>
            </a:pPr>
            <a:r>
              <a:rPr lang="en-US" sz="1200" spc="320" dirty="0">
                <a:solidFill>
                  <a:srgbClr val="FFFEE6"/>
                </a:solidFill>
                <a:latin typeface="Montserrat Classic"/>
              </a:rPr>
              <a:t>HREC Education </a:t>
            </a:r>
          </a:p>
        </p:txBody>
      </p:sp>
      <p:pic>
        <p:nvPicPr>
          <p:cNvPr id="4" name="Picture 3" descr="HREC Education logo">
            <a:extLst>
              <a:ext uri="{FF2B5EF4-FFF2-40B4-BE49-F238E27FC236}">
                <a16:creationId xmlns:a16="http://schemas.microsoft.com/office/drawing/2014/main" id="{786BBD35-197E-B897-5F3C-A91F56211F2C}"/>
              </a:ext>
            </a:extLst>
          </p:cNvPr>
          <p:cNvPicPr>
            <a:picLocks noChangeAspect="1"/>
          </p:cNvPicPr>
          <p:nvPr/>
        </p:nvPicPr>
        <p:blipFill>
          <a:blip r:embed="rId3"/>
          <a:stretch>
            <a:fillRect/>
          </a:stretch>
        </p:blipFill>
        <p:spPr>
          <a:xfrm>
            <a:off x="8915399" y="6369013"/>
            <a:ext cx="747493" cy="457466"/>
          </a:xfrm>
          <a:prstGeom prst="rect">
            <a:avLst/>
          </a:prstGeom>
        </p:spPr>
      </p:pic>
      <p:sp>
        <p:nvSpPr>
          <p:cNvPr id="8" name="TextBox 7">
            <a:extLst>
              <a:ext uri="{FF2B5EF4-FFF2-40B4-BE49-F238E27FC236}">
                <a16:creationId xmlns:a16="http://schemas.microsoft.com/office/drawing/2014/main" id="{839EBAA1-4B0D-3F70-995B-2CAB2572244B}"/>
              </a:ext>
            </a:extLst>
          </p:cNvPr>
          <p:cNvSpPr txBox="1"/>
          <p:nvPr/>
        </p:nvSpPr>
        <p:spPr>
          <a:xfrm>
            <a:off x="11328400" y="6570376"/>
            <a:ext cx="457200" cy="307777"/>
          </a:xfrm>
          <a:prstGeom prst="rect">
            <a:avLst/>
          </a:prstGeom>
          <a:noFill/>
        </p:spPr>
        <p:txBody>
          <a:bodyPr wrap="square" rtlCol="0">
            <a:spAutoFit/>
          </a:bodyPr>
          <a:lstStyle/>
          <a:p>
            <a:r>
              <a:rPr lang="en-US" sz="1400" dirty="0">
                <a:solidFill>
                  <a:srgbClr val="FFFEE6"/>
                </a:solidFill>
              </a:rPr>
              <a:t>13</a:t>
            </a:r>
          </a:p>
        </p:txBody>
      </p:sp>
    </p:spTree>
    <p:extLst>
      <p:ext uri="{BB962C8B-B14F-4D97-AF65-F5344CB8AC3E}">
        <p14:creationId xmlns:p14="http://schemas.microsoft.com/office/powerpoint/2010/main" val="2921828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52E2C"/>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739280" y="274638"/>
            <a:ext cx="8718822" cy="6333149"/>
          </a:xfrm>
          <a:solidFill>
            <a:srgbClr val="FF2E2B"/>
          </a:solidFill>
        </p:spPr>
        <p:txBody>
          <a:bodyPr>
            <a:noAutofit/>
          </a:bodyPr>
          <a:lstStyle/>
          <a:p>
            <a:pPr algn="l"/>
            <a:r>
              <a:rPr lang="en-CA" sz="2000" b="1"/>
              <a:t>Resolution “On safekeeping property of state enterprises, collective farms and cooperatives, and strengthening public (socialist) property”</a:t>
            </a:r>
            <a:r>
              <a:rPr lang="en-CA" sz="2000"/>
              <a:t> August 7, 1932</a:t>
            </a:r>
            <a:br>
              <a:rPr lang="en-CA" sz="1400"/>
            </a:br>
            <a:r>
              <a:rPr lang="en-CA" sz="1450"/>
              <a:t>II</a:t>
            </a:r>
            <a:br>
              <a:rPr lang="en-CA" sz="1450"/>
            </a:br>
            <a:r>
              <a:rPr lang="en-CA" sz="1450"/>
              <a:t>Make all property belonging to collective farms and cooperatives (harvests in the fields, public reserves, livestock, cooperative stock and stores, etc.) equivalent to state property and fully strengthen the protection of this property against theft.</a:t>
            </a:r>
            <a:br>
              <a:rPr lang="en-CA" sz="1450"/>
            </a:br>
            <a:r>
              <a:rPr lang="en-CA" sz="1450"/>
              <a:t> </a:t>
            </a:r>
            <a:br>
              <a:rPr lang="en-CA" sz="1450"/>
            </a:br>
            <a:r>
              <a:rPr lang="en-CA" sz="1450"/>
              <a:t>Use judicial repressions of the highest degree as measures of social protection against theft of kolhosp and collective property: execution by shooting and confiscation of all property, variable under mitigating circumstances to ten years imprisonment with confiscation of all property.</a:t>
            </a:r>
            <a:br>
              <a:rPr lang="en-CA" sz="1450"/>
            </a:br>
            <a:r>
              <a:rPr lang="en-CA" sz="1450"/>
              <a:t>3)   Amnesty cannot be granted to criminals sentenced in cases of collective farm and cooperative property theft.</a:t>
            </a:r>
            <a:br>
              <a:rPr lang="en-CA" sz="1450"/>
            </a:br>
            <a:r>
              <a:rPr lang="en-CA" sz="1450"/>
              <a:t> </a:t>
            </a:r>
            <a:br>
              <a:rPr lang="en-CA" sz="1450"/>
            </a:br>
            <a:r>
              <a:rPr lang="en-CA" sz="1450"/>
              <a:t>III</a:t>
            </a:r>
            <a:br>
              <a:rPr lang="en-CA" sz="1450"/>
            </a:br>
            <a:r>
              <a:rPr lang="en-CA" sz="1450"/>
              <a:t>1)  Conduct decisive battle with all anti-public, kulak-capitalist elements that use violence and threats, or  promote the use of violence and threats, against collective farmers, forcing them to leave or purposefully destroy collective farms.</a:t>
            </a:r>
            <a:br>
              <a:rPr lang="en-CA" sz="1450"/>
            </a:br>
            <a:r>
              <a:rPr lang="en-CA" sz="1450"/>
              <a:t>2) Use measures of judicial repressions for protecting collective farms and collective farmers from violence and threats on the part of kulak and other anti-public elements: imprisonment for five to ten years in a concentration camp.</a:t>
            </a:r>
            <a:br>
              <a:rPr lang="en-CA" sz="1450"/>
            </a:br>
            <a:r>
              <a:rPr lang="en-CA" sz="1450"/>
              <a:t>3) Amnesty cannot be granted to criminals sentenced in these cases.</a:t>
            </a:r>
            <a:br>
              <a:rPr lang="en-CA" sz="1450"/>
            </a:br>
            <a:r>
              <a:rPr lang="en-CA" sz="1450"/>
              <a:t> </a:t>
            </a:r>
            <a:br>
              <a:rPr lang="en-CA" sz="1450"/>
            </a:br>
            <a:r>
              <a:rPr lang="en-CA" sz="1450"/>
              <a:t>Head, USSR Central Executive Committee, </a:t>
            </a:r>
            <a:r>
              <a:rPr lang="en-CA" sz="1450" i="1"/>
              <a:t>M. Kalinin</a:t>
            </a:r>
            <a:br>
              <a:rPr lang="en-CA" sz="1450"/>
            </a:br>
            <a:r>
              <a:rPr lang="en-CA" sz="1450" i="1"/>
              <a:t>Head, Council of Peoples’ Commissars, V. Molotov (Skryabin)</a:t>
            </a:r>
            <a:br>
              <a:rPr lang="en-CA" sz="1450"/>
            </a:br>
            <a:r>
              <a:rPr lang="en-CA" sz="1450" i="1"/>
              <a:t>Secretary, USSR Central Executive Committee, А. Yenukidze</a:t>
            </a:r>
            <a:br>
              <a:rPr lang="en-CA" sz="1450"/>
            </a:br>
            <a:r>
              <a:rPr lang="en-CA" sz="1450"/>
              <a:t> </a:t>
            </a:r>
            <a:br>
              <a:rPr lang="en-CA" sz="1450"/>
            </a:br>
            <a:r>
              <a:rPr lang="en-CA" sz="1450" b="1" i="1"/>
              <a:t>Source:</a:t>
            </a:r>
            <a:r>
              <a:rPr lang="en-CA" sz="1450" i="1"/>
              <a:t> Communist newspaper, August 9, 1932; “Collectivization of agriculture: the most important resolutions of the Communist Party and Soviet government, 1927-1935,” Moscow, 1957, pp. 423-424.</a:t>
            </a:r>
            <a:br>
              <a:rPr lang="en-CA" sz="1400"/>
            </a:br>
            <a:endParaRPr lang="uk-UA" sz="1400" dirty="0"/>
          </a:p>
        </p:txBody>
      </p:sp>
      <p:sp>
        <p:nvSpPr>
          <p:cNvPr id="6" name="TextBox 5">
            <a:extLst>
              <a:ext uri="{FF2B5EF4-FFF2-40B4-BE49-F238E27FC236}">
                <a16:creationId xmlns:a16="http://schemas.microsoft.com/office/drawing/2014/main" id="{BFCE9D4A-6FF0-F6FB-ED93-5911698D27F2}"/>
              </a:ext>
            </a:extLst>
          </p:cNvPr>
          <p:cNvSpPr txBox="1"/>
          <p:nvPr/>
        </p:nvSpPr>
        <p:spPr>
          <a:xfrm>
            <a:off x="8610599" y="6538752"/>
            <a:ext cx="2743201" cy="252249"/>
          </a:xfrm>
          <a:prstGeom prst="rect">
            <a:avLst/>
          </a:prstGeom>
        </p:spPr>
        <p:txBody>
          <a:bodyPr wrap="square" lIns="0" tIns="0" rIns="0" bIns="0" rtlCol="0" anchor="t">
            <a:spAutoFit/>
          </a:bodyPr>
          <a:lstStyle/>
          <a:p>
            <a:pPr algn="r">
              <a:lnSpc>
                <a:spcPts val="2240"/>
              </a:lnSpc>
            </a:pPr>
            <a:r>
              <a:rPr lang="en-US" sz="1200" spc="320">
                <a:solidFill>
                  <a:srgbClr val="FFFEE6"/>
                </a:solidFill>
                <a:latin typeface="Montserrat Classic"/>
              </a:rPr>
              <a:t>HREC Education </a:t>
            </a:r>
            <a:endParaRPr lang="en-US" sz="1200" spc="320" dirty="0">
              <a:solidFill>
                <a:srgbClr val="FFFEE6"/>
              </a:solidFill>
              <a:latin typeface="Montserrat Classic"/>
            </a:endParaRPr>
          </a:p>
        </p:txBody>
      </p:sp>
      <p:pic>
        <p:nvPicPr>
          <p:cNvPr id="7" name="Picture 6" descr="HREC Education logo">
            <a:extLst>
              <a:ext uri="{FF2B5EF4-FFF2-40B4-BE49-F238E27FC236}">
                <a16:creationId xmlns:a16="http://schemas.microsoft.com/office/drawing/2014/main" id="{72FFF1FF-4E48-97E0-B81F-42FFC2E92F20}"/>
              </a:ext>
            </a:extLst>
          </p:cNvPr>
          <p:cNvPicPr>
            <a:picLocks noChangeAspect="1"/>
          </p:cNvPicPr>
          <p:nvPr/>
        </p:nvPicPr>
        <p:blipFill>
          <a:blip r:embed="rId3"/>
          <a:stretch>
            <a:fillRect/>
          </a:stretch>
        </p:blipFill>
        <p:spPr>
          <a:xfrm>
            <a:off x="8915399" y="6343613"/>
            <a:ext cx="747493" cy="457466"/>
          </a:xfrm>
          <a:prstGeom prst="rect">
            <a:avLst/>
          </a:prstGeom>
        </p:spPr>
      </p:pic>
      <p:sp>
        <p:nvSpPr>
          <p:cNvPr id="8" name="TextBox 7">
            <a:extLst>
              <a:ext uri="{FF2B5EF4-FFF2-40B4-BE49-F238E27FC236}">
                <a16:creationId xmlns:a16="http://schemas.microsoft.com/office/drawing/2014/main" id="{2B562BCE-126F-6A37-FCFB-166C22FA3ECC}"/>
              </a:ext>
            </a:extLst>
          </p:cNvPr>
          <p:cNvSpPr txBox="1"/>
          <p:nvPr/>
        </p:nvSpPr>
        <p:spPr>
          <a:xfrm>
            <a:off x="11328400" y="6544976"/>
            <a:ext cx="457200" cy="307777"/>
          </a:xfrm>
          <a:prstGeom prst="rect">
            <a:avLst/>
          </a:prstGeom>
          <a:noFill/>
        </p:spPr>
        <p:txBody>
          <a:bodyPr wrap="square" rtlCol="0">
            <a:spAutoFit/>
          </a:bodyPr>
          <a:lstStyle/>
          <a:p>
            <a:r>
              <a:rPr lang="en-US" sz="1400" dirty="0">
                <a:solidFill>
                  <a:srgbClr val="FFFEE6"/>
                </a:solidFill>
              </a:rPr>
              <a:t>14</a:t>
            </a:r>
          </a:p>
        </p:txBody>
      </p:sp>
    </p:spTree>
    <p:extLst>
      <p:ext uri="{BB962C8B-B14F-4D97-AF65-F5344CB8AC3E}">
        <p14:creationId xmlns:p14="http://schemas.microsoft.com/office/powerpoint/2010/main" val="12544050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sp>
        <p:nvSpPr>
          <p:cNvPr id="3" name="Rectangle 2"/>
          <p:cNvSpPr/>
          <p:nvPr/>
        </p:nvSpPr>
        <p:spPr>
          <a:xfrm>
            <a:off x="1760808" y="108855"/>
            <a:ext cx="8740350" cy="4108817"/>
          </a:xfrm>
          <a:prstGeom prst="rect">
            <a:avLst/>
          </a:prstGeom>
        </p:spPr>
        <p:txBody>
          <a:bodyPr wrap="square">
            <a:spAutoFit/>
          </a:bodyPr>
          <a:lstStyle/>
          <a:p>
            <a:r>
              <a:rPr lang="en-CA" b="1" dirty="0"/>
              <a:t>A Tale of Truth and Two Journalists </a:t>
            </a:r>
            <a:endParaRPr lang="en-CA" dirty="0"/>
          </a:p>
          <a:p>
            <a:r>
              <a:rPr lang="en-CA" i="1" dirty="0"/>
              <a:t>Report Magazine | March 27, 2000 | Ian Hunter </a:t>
            </a:r>
          </a:p>
          <a:p>
            <a:r>
              <a:rPr lang="en-CA" sz="1500" dirty="0"/>
              <a:t>[</a:t>
            </a:r>
            <a:r>
              <a:rPr lang="mr-IN" sz="1500" dirty="0"/>
              <a:t>…</a:t>
            </a:r>
            <a:r>
              <a:rPr lang="en-CA" sz="1500" dirty="0"/>
              <a:t>] The Dean of the Moscow press corps was Walter Duranty of the New York Times. Joseph Alsop would later say of him: “Lying was Duranty’s stock in trade.” </a:t>
            </a:r>
          </a:p>
          <a:p>
            <a:r>
              <a:rPr lang="en-CA" sz="1500" dirty="0"/>
              <a:t>For two decades Duranty was the most influential foreign correspondent in Russia. His dispatches were regarded as authoritative; indeed Duranty helped to shape U.S. foreign policy. His biographer, Susan Taylor (Stalin’s Apologist, Oxford University Press, 1990) has demonstrated that Duranty’s reporting was a critical factor in President Roosevelt’s decision in 1933 to grant official recognition to the Soviet Union. </a:t>
            </a:r>
          </a:p>
          <a:p>
            <a:r>
              <a:rPr lang="en-CA" sz="1500" dirty="0"/>
              <a:t>Duranty, an unattractive, oversexed little man, with a wooden leg, falsified facts, spread lies and half truths, invented occurrences that never hap­pened, and turned a blind eye to the man-made famine that starved to death more than 14 mil­lion people (according to an International Com­mission of Jurists which examined this tragedy in 1988-90). [</a:t>
            </a:r>
            <a:r>
              <a:rPr lang="mr-IN" sz="1500" dirty="0"/>
              <a:t>…</a:t>
            </a:r>
            <a:r>
              <a:rPr lang="en-CA" sz="1500" dirty="0"/>
              <a:t>]</a:t>
            </a:r>
          </a:p>
          <a:p>
            <a:r>
              <a:rPr lang="en-CA" sz="1500" dirty="0"/>
              <a:t>Enter Malcolm Muggeridge. In the spring of 1933 Muggeridge did an audacious thing; without per­mission he set off on a train journey through what had formerly been the breadbasket of the Soviet Union, the Ukraine and North Caucasus. What Muggeridge witnessed, he never forgot. In a series of articles smuggled out in the diplomatic pouch, he described a man-made famine that had be­come a holocaust: peasants, millions of them, dy­ing like famished cattle, sometimes within sight of full granaries, guarded by the army and police. [</a:t>
            </a:r>
            <a:r>
              <a:rPr lang="mr-IN" sz="1500" dirty="0"/>
              <a:t>…</a:t>
            </a:r>
            <a:r>
              <a:rPr lang="en-CA" sz="1500" dirty="0"/>
              <a:t>]</a:t>
            </a:r>
          </a:p>
        </p:txBody>
      </p:sp>
      <p:pic>
        <p:nvPicPr>
          <p:cNvPr id="7" name="Picture 6" descr="Walter Duranty"/>
          <p:cNvPicPr/>
          <p:nvPr/>
        </p:nvPicPr>
        <p:blipFill>
          <a:blip r:embed="rId3">
            <a:extLst>
              <a:ext uri="{28A0092B-C50C-407E-A947-70E740481C1C}">
                <a14:useLocalDpi xmlns:a14="http://schemas.microsoft.com/office/drawing/2010/main" val="0"/>
              </a:ext>
            </a:extLst>
          </a:blip>
          <a:srcRect/>
          <a:stretch>
            <a:fillRect/>
          </a:stretch>
        </p:blipFill>
        <p:spPr bwMode="auto">
          <a:xfrm>
            <a:off x="3091841" y="4217671"/>
            <a:ext cx="2005800" cy="2640329"/>
          </a:xfrm>
          <a:prstGeom prst="rect">
            <a:avLst/>
          </a:prstGeom>
          <a:noFill/>
          <a:ln>
            <a:noFill/>
          </a:ln>
        </p:spPr>
      </p:pic>
      <p:sp>
        <p:nvSpPr>
          <p:cNvPr id="8" name="TextBox 7"/>
          <p:cNvSpPr txBox="1"/>
          <p:nvPr/>
        </p:nvSpPr>
        <p:spPr>
          <a:xfrm>
            <a:off x="1954560" y="5208741"/>
            <a:ext cx="1094226" cy="923330"/>
          </a:xfrm>
          <a:prstGeom prst="rect">
            <a:avLst/>
          </a:prstGeom>
          <a:noFill/>
        </p:spPr>
        <p:txBody>
          <a:bodyPr wrap="square" rtlCol="0">
            <a:spAutoFit/>
          </a:bodyPr>
          <a:lstStyle/>
          <a:p>
            <a:pPr algn="r"/>
            <a:r>
              <a:rPr lang="en-CA" dirty="0"/>
              <a:t>Walter Duranty </a:t>
            </a:r>
          </a:p>
          <a:p>
            <a:pPr algn="r"/>
            <a:endParaRPr lang="uk-UA" dirty="0"/>
          </a:p>
        </p:txBody>
      </p:sp>
      <p:sp>
        <p:nvSpPr>
          <p:cNvPr id="9" name="TextBox 8"/>
          <p:cNvSpPr txBox="1"/>
          <p:nvPr/>
        </p:nvSpPr>
        <p:spPr>
          <a:xfrm>
            <a:off x="5541113" y="5208742"/>
            <a:ext cx="1365365" cy="923330"/>
          </a:xfrm>
          <a:prstGeom prst="rect">
            <a:avLst/>
          </a:prstGeom>
          <a:noFill/>
        </p:spPr>
        <p:txBody>
          <a:bodyPr wrap="none" rtlCol="0">
            <a:spAutoFit/>
          </a:bodyPr>
          <a:lstStyle/>
          <a:p>
            <a:pPr algn="r"/>
            <a:r>
              <a:rPr lang="en-CA" dirty="0"/>
              <a:t>Malcolm </a:t>
            </a:r>
          </a:p>
          <a:p>
            <a:pPr algn="r"/>
            <a:r>
              <a:rPr lang="en-CA" dirty="0"/>
              <a:t>Muggeridge</a:t>
            </a:r>
          </a:p>
          <a:p>
            <a:endParaRPr lang="uk-UA" dirty="0"/>
          </a:p>
        </p:txBody>
      </p:sp>
      <p:pic>
        <p:nvPicPr>
          <p:cNvPr id="2" name="Picture 1" descr="Malcolm Muggeridge">
            <a:extLst>
              <a:ext uri="{FF2B5EF4-FFF2-40B4-BE49-F238E27FC236}">
                <a16:creationId xmlns:a16="http://schemas.microsoft.com/office/drawing/2014/main" id="{B7303BDE-2477-F440-B986-D6991EFBC853}"/>
              </a:ext>
            </a:extLst>
          </p:cNvPr>
          <p:cNvPicPr>
            <a:picLocks noChangeAspect="1"/>
          </p:cNvPicPr>
          <p:nvPr/>
        </p:nvPicPr>
        <p:blipFill>
          <a:blip r:embed="rId4"/>
          <a:stretch>
            <a:fillRect/>
          </a:stretch>
        </p:blipFill>
        <p:spPr>
          <a:xfrm>
            <a:off x="6888357" y="4198832"/>
            <a:ext cx="2092651" cy="2678008"/>
          </a:xfrm>
          <a:prstGeom prst="rect">
            <a:avLst/>
          </a:prstGeom>
        </p:spPr>
      </p:pic>
      <p:sp>
        <p:nvSpPr>
          <p:cNvPr id="4" name="TextBox 3">
            <a:extLst>
              <a:ext uri="{FF2B5EF4-FFF2-40B4-BE49-F238E27FC236}">
                <a16:creationId xmlns:a16="http://schemas.microsoft.com/office/drawing/2014/main" id="{C6E98A5B-8EE5-8A6E-F091-51DE1FA27BC4}"/>
              </a:ext>
            </a:extLst>
          </p:cNvPr>
          <p:cNvSpPr txBox="1"/>
          <p:nvPr/>
        </p:nvSpPr>
        <p:spPr>
          <a:xfrm>
            <a:off x="8813799" y="6538752"/>
            <a:ext cx="2743201" cy="252249"/>
          </a:xfrm>
          <a:prstGeom prst="rect">
            <a:avLst/>
          </a:prstGeom>
        </p:spPr>
        <p:txBody>
          <a:bodyPr wrap="square" lIns="0" tIns="0" rIns="0" bIns="0" rtlCol="0" anchor="t">
            <a:spAutoFit/>
          </a:bodyPr>
          <a:lstStyle/>
          <a:p>
            <a:pPr algn="r">
              <a:lnSpc>
                <a:spcPts val="2240"/>
              </a:lnSpc>
            </a:pPr>
            <a:r>
              <a:rPr lang="en-US" sz="1200" spc="320" dirty="0">
                <a:solidFill>
                  <a:srgbClr val="FFFEE6"/>
                </a:solidFill>
                <a:latin typeface="Montserrat Classic"/>
              </a:rPr>
              <a:t>HREC Education </a:t>
            </a:r>
          </a:p>
        </p:txBody>
      </p:sp>
      <p:pic>
        <p:nvPicPr>
          <p:cNvPr id="5" name="Picture 4" descr="HREC Education logo">
            <a:extLst>
              <a:ext uri="{FF2B5EF4-FFF2-40B4-BE49-F238E27FC236}">
                <a16:creationId xmlns:a16="http://schemas.microsoft.com/office/drawing/2014/main" id="{8D6E0E70-4FB7-3599-F252-53C32DA28CCD}"/>
              </a:ext>
            </a:extLst>
          </p:cNvPr>
          <p:cNvPicPr>
            <a:picLocks noChangeAspect="1"/>
          </p:cNvPicPr>
          <p:nvPr/>
        </p:nvPicPr>
        <p:blipFill>
          <a:blip r:embed="rId5"/>
          <a:stretch>
            <a:fillRect/>
          </a:stretch>
        </p:blipFill>
        <p:spPr>
          <a:xfrm>
            <a:off x="9118599" y="6343613"/>
            <a:ext cx="747493" cy="457466"/>
          </a:xfrm>
          <a:prstGeom prst="rect">
            <a:avLst/>
          </a:prstGeom>
        </p:spPr>
      </p:pic>
      <p:sp>
        <p:nvSpPr>
          <p:cNvPr id="6" name="TextBox 5">
            <a:extLst>
              <a:ext uri="{FF2B5EF4-FFF2-40B4-BE49-F238E27FC236}">
                <a16:creationId xmlns:a16="http://schemas.microsoft.com/office/drawing/2014/main" id="{B24558F8-F241-258A-BDA7-A032584C1CAF}"/>
              </a:ext>
            </a:extLst>
          </p:cNvPr>
          <p:cNvSpPr txBox="1"/>
          <p:nvPr/>
        </p:nvSpPr>
        <p:spPr>
          <a:xfrm>
            <a:off x="11531600" y="6544976"/>
            <a:ext cx="457200" cy="307777"/>
          </a:xfrm>
          <a:prstGeom prst="rect">
            <a:avLst/>
          </a:prstGeom>
          <a:noFill/>
        </p:spPr>
        <p:txBody>
          <a:bodyPr wrap="square" rtlCol="0">
            <a:spAutoFit/>
          </a:bodyPr>
          <a:lstStyle/>
          <a:p>
            <a:r>
              <a:rPr lang="en-US" sz="1400" dirty="0">
                <a:solidFill>
                  <a:srgbClr val="FFFEE6"/>
                </a:solidFill>
              </a:rPr>
              <a:t>15</a:t>
            </a:r>
          </a:p>
        </p:txBody>
      </p:sp>
    </p:spTree>
    <p:extLst>
      <p:ext uri="{BB962C8B-B14F-4D97-AF65-F5344CB8AC3E}">
        <p14:creationId xmlns:p14="http://schemas.microsoft.com/office/powerpoint/2010/main" val="18119624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1F46B"/>
        </a:solidFill>
        <a:effectLst/>
      </p:bgPr>
    </p:bg>
    <p:spTree>
      <p:nvGrpSpPr>
        <p:cNvPr id="1" name=""/>
        <p:cNvGrpSpPr/>
        <p:nvPr/>
      </p:nvGrpSpPr>
      <p:grpSpPr>
        <a:xfrm>
          <a:off x="0" y="0"/>
          <a:ext cx="0" cy="0"/>
          <a:chOff x="0" y="0"/>
          <a:chExt cx="0" cy="0"/>
        </a:xfrm>
      </p:grpSpPr>
      <p:pic>
        <p:nvPicPr>
          <p:cNvPr id="4" name="Picture 3" descr="Historic Holodomor photo"/>
          <p:cNvPicPr>
            <a:picLocks noChangeAspect="1"/>
          </p:cNvPicPr>
          <p:nvPr/>
        </p:nvPicPr>
        <p:blipFill>
          <a:blip r:embed="rId3">
            <a:duotone>
              <a:prstClr val="black"/>
              <a:srgbClr val="FFFE1F">
                <a:tint val="45000"/>
                <a:satMod val="400000"/>
              </a:srgbClr>
            </a:duotone>
            <a:extLst>
              <a:ext uri="{28A0092B-C50C-407E-A947-70E740481C1C}">
                <a14:useLocalDpi xmlns:a14="http://schemas.microsoft.com/office/drawing/2010/main" val="0"/>
              </a:ext>
            </a:extLst>
          </a:blip>
          <a:stretch>
            <a:fillRect/>
          </a:stretch>
        </p:blipFill>
        <p:spPr>
          <a:xfrm>
            <a:off x="1250116" y="0"/>
            <a:ext cx="4848301" cy="6857999"/>
          </a:xfrm>
          <a:prstGeom prst="rect">
            <a:avLst/>
          </a:prstGeom>
        </p:spPr>
      </p:pic>
      <p:pic>
        <p:nvPicPr>
          <p:cNvPr id="5" name="Picture 4" descr="Historic Holodomor photo"/>
          <p:cNvPicPr>
            <a:picLocks noChangeAspect="1"/>
          </p:cNvPicPr>
          <p:nvPr/>
        </p:nvPicPr>
        <p:blipFill>
          <a:blip r:embed="rId4">
            <a:duotone>
              <a:prstClr val="black"/>
              <a:srgbClr val="FFFE1F">
                <a:tint val="45000"/>
                <a:satMod val="400000"/>
              </a:srgbClr>
            </a:duotone>
            <a:extLst>
              <a:ext uri="{28A0092B-C50C-407E-A947-70E740481C1C}">
                <a14:useLocalDpi xmlns:a14="http://schemas.microsoft.com/office/drawing/2010/main" val="0"/>
              </a:ext>
            </a:extLst>
          </a:blip>
          <a:stretch>
            <a:fillRect/>
          </a:stretch>
        </p:blipFill>
        <p:spPr>
          <a:xfrm>
            <a:off x="5819700" y="1"/>
            <a:ext cx="4848301" cy="6857999"/>
          </a:xfrm>
          <a:prstGeom prst="rect">
            <a:avLst/>
          </a:prstGeom>
          <a:solidFill>
            <a:srgbClr val="FFFF00">
              <a:alpha val="0"/>
            </a:srgbClr>
          </a:solidFill>
        </p:spPr>
      </p:pic>
      <p:sp>
        <p:nvSpPr>
          <p:cNvPr id="10" name="TextBox 9">
            <a:extLst>
              <a:ext uri="{FF2B5EF4-FFF2-40B4-BE49-F238E27FC236}">
                <a16:creationId xmlns:a16="http://schemas.microsoft.com/office/drawing/2014/main" id="{1D8B9941-2C51-7DCE-7BD9-31E695854DAC}"/>
              </a:ext>
            </a:extLst>
          </p:cNvPr>
          <p:cNvSpPr txBox="1"/>
          <p:nvPr/>
        </p:nvSpPr>
        <p:spPr>
          <a:xfrm rot="16200000">
            <a:off x="11069690" y="5246455"/>
            <a:ext cx="1846557" cy="252249"/>
          </a:xfrm>
          <a:prstGeom prst="rect">
            <a:avLst/>
          </a:prstGeom>
        </p:spPr>
        <p:txBody>
          <a:bodyPr wrap="square" lIns="0" tIns="0" rIns="0" bIns="0" rtlCol="0" anchor="t">
            <a:spAutoFit/>
          </a:bodyPr>
          <a:lstStyle/>
          <a:p>
            <a:pPr algn="r">
              <a:lnSpc>
                <a:spcPts val="2240"/>
              </a:lnSpc>
            </a:pPr>
            <a:r>
              <a:rPr lang="en-US" sz="1200" spc="320" dirty="0">
                <a:latin typeface="Montserrat Classic"/>
              </a:rPr>
              <a:t>HREC Education</a:t>
            </a:r>
          </a:p>
        </p:txBody>
      </p:sp>
      <p:pic>
        <p:nvPicPr>
          <p:cNvPr id="11" name="Picture 10" descr="HREC Education logo">
            <a:extLst>
              <a:ext uri="{FF2B5EF4-FFF2-40B4-BE49-F238E27FC236}">
                <a16:creationId xmlns:a16="http://schemas.microsoft.com/office/drawing/2014/main" id="{E415407D-B870-BC55-4B35-CC888D56050C}"/>
              </a:ext>
            </a:extLst>
          </p:cNvPr>
          <p:cNvPicPr>
            <a:picLocks noChangeAspect="1"/>
          </p:cNvPicPr>
          <p:nvPr/>
        </p:nvPicPr>
        <p:blipFill>
          <a:blip r:embed="rId5"/>
          <a:stretch>
            <a:fillRect/>
          </a:stretch>
        </p:blipFill>
        <p:spPr>
          <a:xfrm rot="16200000">
            <a:off x="11642653" y="6289511"/>
            <a:ext cx="612843" cy="375366"/>
          </a:xfrm>
          <a:prstGeom prst="rect">
            <a:avLst/>
          </a:prstGeom>
        </p:spPr>
      </p:pic>
      <p:sp>
        <p:nvSpPr>
          <p:cNvPr id="12" name="TextBox 11">
            <a:extLst>
              <a:ext uri="{FF2B5EF4-FFF2-40B4-BE49-F238E27FC236}">
                <a16:creationId xmlns:a16="http://schemas.microsoft.com/office/drawing/2014/main" id="{225DB0AF-2A54-99EE-07ED-B65A70C183E0}"/>
              </a:ext>
            </a:extLst>
          </p:cNvPr>
          <p:cNvSpPr txBox="1"/>
          <p:nvPr/>
        </p:nvSpPr>
        <p:spPr>
          <a:xfrm rot="16200000">
            <a:off x="11803846" y="4093164"/>
            <a:ext cx="426069" cy="307777"/>
          </a:xfrm>
          <a:prstGeom prst="rect">
            <a:avLst/>
          </a:prstGeom>
          <a:noFill/>
        </p:spPr>
        <p:txBody>
          <a:bodyPr wrap="square" rtlCol="0">
            <a:spAutoFit/>
          </a:bodyPr>
          <a:lstStyle/>
          <a:p>
            <a:r>
              <a:rPr lang="en-US" sz="1400" dirty="0"/>
              <a:t>16</a:t>
            </a:r>
          </a:p>
        </p:txBody>
      </p:sp>
    </p:spTree>
    <p:extLst>
      <p:ext uri="{BB962C8B-B14F-4D97-AF65-F5344CB8AC3E}">
        <p14:creationId xmlns:p14="http://schemas.microsoft.com/office/powerpoint/2010/main" val="252098189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44FF54"/>
        </a:solidFill>
        <a:effectLst/>
      </p:bgPr>
    </p:bg>
    <p:spTree>
      <p:nvGrpSpPr>
        <p:cNvPr id="1" name=""/>
        <p:cNvGrpSpPr/>
        <p:nvPr/>
      </p:nvGrpSpPr>
      <p:grpSpPr>
        <a:xfrm>
          <a:off x="0" y="0"/>
          <a:ext cx="0" cy="0"/>
          <a:chOff x="0" y="0"/>
          <a:chExt cx="0" cy="0"/>
        </a:xfrm>
      </p:grpSpPr>
      <p:sp>
        <p:nvSpPr>
          <p:cNvPr id="2" name="TextBox 1"/>
          <p:cNvSpPr txBox="1"/>
          <p:nvPr/>
        </p:nvSpPr>
        <p:spPr>
          <a:xfrm>
            <a:off x="1027387" y="713712"/>
            <a:ext cx="10137226" cy="5816977"/>
          </a:xfrm>
          <a:prstGeom prst="rect">
            <a:avLst/>
          </a:prstGeom>
          <a:noFill/>
        </p:spPr>
        <p:txBody>
          <a:bodyPr wrap="square" rtlCol="0">
            <a:spAutoFit/>
          </a:bodyPr>
          <a:lstStyle/>
          <a:p>
            <a:r>
              <a:rPr lang="en-US" sz="2100" b="1" i="1" dirty="0"/>
              <a:t>“The Terror-Famine of 1932-33 was a dual-purpose by-product of collectivization, designed to suppress Ukrainian nationalism and the most important concentration of prosperous peasants at one throw.”</a:t>
            </a:r>
            <a:endParaRPr lang="en-CA" sz="2100" b="1" dirty="0"/>
          </a:p>
          <a:p>
            <a:r>
              <a:rPr lang="en-CA" sz="1600" dirty="0"/>
              <a:t>Norman Davies, </a:t>
            </a:r>
            <a:r>
              <a:rPr lang="en-CA" sz="1600" i="1" dirty="0"/>
              <a:t>Europe: A History</a:t>
            </a:r>
            <a:r>
              <a:rPr lang="en-CA" sz="1600" dirty="0"/>
              <a:t>, Oxford: Oxford University Press, 1996</a:t>
            </a:r>
          </a:p>
          <a:p>
            <a:endParaRPr lang="en-CA" sz="2000" dirty="0"/>
          </a:p>
          <a:p>
            <a:r>
              <a:rPr lang="en-US" sz="2100" b="1" i="1" dirty="0"/>
              <a:t>“... On one side, millions of starving peasants, their bodies often swollen from lack of food; on the other, soldiers, members of the GPU carrying out the instructions of the dictatorship of the proletariat.  They had gone over the country like a swarm of locusts and taken away everything edible; they had shot or exiled thousands of peasants, sometimes whole villages; they had reduced some of the most fertile land in the world to a melancholy desert.”</a:t>
            </a:r>
            <a:endParaRPr lang="en-CA" sz="2100" b="1" i="1" dirty="0"/>
          </a:p>
          <a:p>
            <a:r>
              <a:rPr lang="en-CA" sz="1600" dirty="0"/>
              <a:t>Malcolm Muggeridge, British foreign correspondent, "War on the Peasants," Fortnightly Review, 1 May 1933</a:t>
            </a:r>
          </a:p>
          <a:p>
            <a:endParaRPr lang="en-CA" sz="2000" dirty="0"/>
          </a:p>
          <a:p>
            <a:r>
              <a:rPr lang="en-US" sz="2100" b="1" i="1" dirty="0"/>
              <a:t>“This is why, on the basis of the changed situation, we consider that local, Ukrainian nationalism is the principal danger in Ukraine at the present time.”</a:t>
            </a:r>
            <a:endParaRPr lang="en-CA" sz="2100" b="1" dirty="0"/>
          </a:p>
          <a:p>
            <a:r>
              <a:rPr lang="en-US" sz="1600" dirty="0"/>
              <a:t>S.V. Kosior, “The Results and Immediate Tasks of the National Policy in the Ukraine.” Article in </a:t>
            </a:r>
            <a:r>
              <a:rPr lang="en-US" sz="1600" i="1" dirty="0"/>
              <a:t>Soviet Ukraine Today</a:t>
            </a:r>
            <a:r>
              <a:rPr lang="en-US" sz="1600" dirty="0"/>
              <a:t>. Moscow: Cooperative Publishing Society of Foreign Workers in the USSR, 1934, p. 95</a:t>
            </a:r>
            <a:endParaRPr lang="en-CA" sz="1600" dirty="0"/>
          </a:p>
          <a:p>
            <a:endParaRPr lang="en-CA" sz="2000" dirty="0"/>
          </a:p>
          <a:p>
            <a:endParaRPr lang="uk-UA" sz="2000" dirty="0"/>
          </a:p>
        </p:txBody>
      </p:sp>
      <p:sp>
        <p:nvSpPr>
          <p:cNvPr id="3" name="TextBox 2">
            <a:extLst>
              <a:ext uri="{C183D7F6-B498-43B3-948B-1728B52AA6E4}">
                <adec:decorative xmlns:adec="http://schemas.microsoft.com/office/drawing/2017/decorative" val="1"/>
              </a:ext>
            </a:extLst>
          </p:cNvPr>
          <p:cNvSpPr txBox="1"/>
          <p:nvPr/>
        </p:nvSpPr>
        <p:spPr>
          <a:xfrm>
            <a:off x="5528200" y="344380"/>
            <a:ext cx="184666" cy="369332"/>
          </a:xfrm>
          <a:prstGeom prst="rect">
            <a:avLst/>
          </a:prstGeom>
          <a:noFill/>
        </p:spPr>
        <p:txBody>
          <a:bodyPr wrap="none" rtlCol="0">
            <a:spAutoFit/>
          </a:bodyPr>
          <a:lstStyle/>
          <a:p>
            <a:endParaRPr lang="uk-UA" dirty="0"/>
          </a:p>
        </p:txBody>
      </p:sp>
      <p:sp>
        <p:nvSpPr>
          <p:cNvPr id="7" name="TextBox 6">
            <a:extLst>
              <a:ext uri="{FF2B5EF4-FFF2-40B4-BE49-F238E27FC236}">
                <a16:creationId xmlns:a16="http://schemas.microsoft.com/office/drawing/2014/main" id="{FDFDC36E-3382-B21A-92D8-C4DFC0C5CDA4}"/>
              </a:ext>
            </a:extLst>
          </p:cNvPr>
          <p:cNvSpPr txBox="1"/>
          <p:nvPr/>
        </p:nvSpPr>
        <p:spPr>
          <a:xfrm>
            <a:off x="8610599" y="6538752"/>
            <a:ext cx="2743201" cy="252249"/>
          </a:xfrm>
          <a:prstGeom prst="rect">
            <a:avLst/>
          </a:prstGeom>
        </p:spPr>
        <p:txBody>
          <a:bodyPr wrap="square" lIns="0" tIns="0" rIns="0" bIns="0" rtlCol="0" anchor="t">
            <a:spAutoFit/>
          </a:bodyPr>
          <a:lstStyle/>
          <a:p>
            <a:pPr algn="r">
              <a:lnSpc>
                <a:spcPts val="2240"/>
              </a:lnSpc>
            </a:pPr>
            <a:r>
              <a:rPr lang="en-US" sz="1200" spc="320" dirty="0">
                <a:solidFill>
                  <a:srgbClr val="FFFEE6"/>
                </a:solidFill>
                <a:latin typeface="Montserrat Classic"/>
              </a:rPr>
              <a:t>HREC Education </a:t>
            </a:r>
          </a:p>
        </p:txBody>
      </p:sp>
      <p:pic>
        <p:nvPicPr>
          <p:cNvPr id="8" name="Picture 7" descr="HREC Education logo">
            <a:extLst>
              <a:ext uri="{FF2B5EF4-FFF2-40B4-BE49-F238E27FC236}">
                <a16:creationId xmlns:a16="http://schemas.microsoft.com/office/drawing/2014/main" id="{95EFA9A7-8F7E-8E90-0F1D-133E0AD7A071}"/>
              </a:ext>
            </a:extLst>
          </p:cNvPr>
          <p:cNvPicPr>
            <a:picLocks noChangeAspect="1"/>
          </p:cNvPicPr>
          <p:nvPr/>
        </p:nvPicPr>
        <p:blipFill>
          <a:blip r:embed="rId3"/>
          <a:stretch>
            <a:fillRect/>
          </a:stretch>
        </p:blipFill>
        <p:spPr>
          <a:xfrm>
            <a:off x="8915399" y="6343613"/>
            <a:ext cx="747493" cy="457466"/>
          </a:xfrm>
          <a:prstGeom prst="rect">
            <a:avLst/>
          </a:prstGeom>
        </p:spPr>
      </p:pic>
      <p:sp>
        <p:nvSpPr>
          <p:cNvPr id="9" name="TextBox 8">
            <a:extLst>
              <a:ext uri="{FF2B5EF4-FFF2-40B4-BE49-F238E27FC236}">
                <a16:creationId xmlns:a16="http://schemas.microsoft.com/office/drawing/2014/main" id="{3B64C487-B392-BEB5-4C3B-645A2418AB11}"/>
              </a:ext>
            </a:extLst>
          </p:cNvPr>
          <p:cNvSpPr txBox="1"/>
          <p:nvPr/>
        </p:nvSpPr>
        <p:spPr>
          <a:xfrm>
            <a:off x="11328400" y="6544976"/>
            <a:ext cx="457200" cy="307777"/>
          </a:xfrm>
          <a:prstGeom prst="rect">
            <a:avLst/>
          </a:prstGeom>
          <a:noFill/>
        </p:spPr>
        <p:txBody>
          <a:bodyPr wrap="square" rtlCol="0">
            <a:spAutoFit/>
          </a:bodyPr>
          <a:lstStyle/>
          <a:p>
            <a:r>
              <a:rPr lang="en-US" sz="1400" dirty="0">
                <a:solidFill>
                  <a:srgbClr val="FFFEE6"/>
                </a:solidFill>
              </a:rPr>
              <a:t>17</a:t>
            </a:r>
          </a:p>
        </p:txBody>
      </p:sp>
    </p:spTree>
    <p:extLst>
      <p:ext uri="{BB962C8B-B14F-4D97-AF65-F5344CB8AC3E}">
        <p14:creationId xmlns:p14="http://schemas.microsoft.com/office/powerpoint/2010/main" val="32115216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8EB4E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782336" y="274638"/>
            <a:ext cx="8654239" cy="6311625"/>
          </a:xfrm>
          <a:solidFill>
            <a:schemeClr val="tx2">
              <a:lumMod val="40000"/>
              <a:lumOff val="60000"/>
            </a:schemeClr>
          </a:solidFill>
        </p:spPr>
        <p:txBody>
          <a:bodyPr>
            <a:noAutofit/>
          </a:bodyPr>
          <a:lstStyle/>
          <a:p>
            <a:pPr algn="l"/>
            <a:r>
              <a:rPr lang="en-US" sz="1800" b="1" dirty="0"/>
              <a:t>Letter from Yu. Shvets, a collective farmer from the Lenin’s Testament collective farm,</a:t>
            </a:r>
            <a:br>
              <a:rPr lang="en-US" sz="1800" b="1" dirty="0"/>
            </a:br>
            <a:r>
              <a:rPr lang="en-US" sz="1800" b="1" dirty="0"/>
              <a:t>village of Horozhene, Bashtan district, to head of the All-Ukrainian CEC, Hryhorii Petrovsky, about the unjust grain-procurement plan for the collective farm and the starvation of collective farmers</a:t>
            </a:r>
            <a:br>
              <a:rPr lang="en-US" sz="1800" b="1" dirty="0"/>
            </a:br>
            <a:r>
              <a:rPr lang="en-US" sz="1800" dirty="0"/>
              <a:t>In Holod-henotsyd 1932-1933 rokiv v Ukraini (2005). Excerpts, pp. 11-16.</a:t>
            </a:r>
            <a:br>
              <a:rPr lang="en-US" sz="1800" dirty="0"/>
            </a:br>
            <a:r>
              <a:rPr lang="en-US" sz="1800" dirty="0"/>
              <a:t>Translated by Maksym Motorenko and Bohdan Klid</a:t>
            </a:r>
            <a:br>
              <a:rPr lang="en-US" sz="1800" dirty="0"/>
            </a:br>
            <a:r>
              <a:rPr lang="is-IS" sz="1800" dirty="0"/>
              <a:t>13 September 1932</a:t>
            </a:r>
            <a:br>
              <a:rPr lang="is-IS" sz="1800" dirty="0"/>
            </a:br>
            <a:r>
              <a:rPr lang="en-US" sz="1800" dirty="0"/>
              <a:t>Comrade Petrovsky</a:t>
            </a:r>
            <a:br>
              <a:rPr lang="en-US" sz="1800" dirty="0"/>
            </a:br>
            <a:r>
              <a:rPr lang="en-US" sz="1800" dirty="0"/>
              <a:t>In 1931 our cooperative had 2,400 hectares of land and was completely sown, but as we</a:t>
            </a:r>
            <a:br>
              <a:rPr lang="en-US" sz="1800" dirty="0"/>
            </a:br>
            <a:r>
              <a:rPr lang="en-US" sz="1800" dirty="0"/>
              <a:t>have a good deal of land close to the river, and its useless, the district [authorities] directed our cooperative to use this land for particular agricultural needs – growing vegetables, raising cattle and pigs…</a:t>
            </a:r>
            <a:br>
              <a:rPr lang="en-US" sz="1800" dirty="0"/>
            </a:br>
            <a:r>
              <a:rPr lang="en-US" sz="1800" dirty="0"/>
              <a:t>Our cooperative has 1,502 people to be fed, and here, in 1931, most of our cooperative</a:t>
            </a:r>
            <a:br>
              <a:rPr lang="en-US" sz="1800" dirty="0"/>
            </a:br>
            <a:r>
              <a:rPr lang="en-US" sz="1800" dirty="0"/>
              <a:t>members – poor peasants – were starving, beginning in December. In this year of 1932, the</a:t>
            </a:r>
            <a:br>
              <a:rPr lang="en-US" sz="1800" dirty="0"/>
            </a:br>
            <a:r>
              <a:rPr lang="en-US" sz="1800" dirty="0"/>
              <a:t>cooperative sowed 600 hectares of grain crops…</a:t>
            </a:r>
            <a:br>
              <a:rPr lang="en-US" sz="1800" dirty="0"/>
            </a:br>
            <a:r>
              <a:rPr lang="en-US" sz="1800" dirty="0"/>
              <a:t>When the District Executive Committee apportioned the grain-procurement plan, our</a:t>
            </a:r>
            <a:br>
              <a:rPr lang="en-US" sz="1800" dirty="0"/>
            </a:br>
            <a:r>
              <a:rPr lang="en-US" sz="1800" dirty="0"/>
              <a:t>cooperative was obliged to fulfill a grain-procurement plan of 2,400 poods of grain. But, Comrade Petrovsky, if we stretch it considerably, perhaps there will be enough [grain] to fulfill the established plan, but there will be absolutely nothing left for food…</a:t>
            </a:r>
            <a:br>
              <a:rPr lang="en-US" sz="1800" dirty="0"/>
            </a:br>
            <a:r>
              <a:rPr lang="en-US" sz="1800" dirty="0"/>
              <a:t>So please explain to me: has full agreement been reached with our district authorities to</a:t>
            </a:r>
            <a:br>
              <a:rPr lang="en-US" sz="1800" dirty="0"/>
            </a:br>
            <a:r>
              <a:rPr lang="en-US" sz="1800" dirty="0"/>
              <a:t>leave our village and cooperative hungry for the whole year, or have former landowners perhaps</a:t>
            </a:r>
            <a:r>
              <a:rPr lang="mr-IN" sz="1800" dirty="0"/>
              <a:t>…</a:t>
            </a:r>
            <a:br>
              <a:rPr lang="en-US" sz="1800" dirty="0"/>
            </a:br>
            <a:br>
              <a:rPr lang="en-US" sz="1800" dirty="0"/>
            </a:br>
            <a:r>
              <a:rPr lang="en-US" sz="1800" dirty="0"/>
              <a:t>Yu. R. Shvets….</a:t>
            </a:r>
            <a:endParaRPr lang="uk-UA" sz="1800" dirty="0"/>
          </a:p>
        </p:txBody>
      </p:sp>
      <p:sp>
        <p:nvSpPr>
          <p:cNvPr id="6" name="TextBox 5">
            <a:extLst>
              <a:ext uri="{FF2B5EF4-FFF2-40B4-BE49-F238E27FC236}">
                <a16:creationId xmlns:a16="http://schemas.microsoft.com/office/drawing/2014/main" id="{BE31F4DD-647F-23EE-EC37-10EBB641969B}"/>
              </a:ext>
            </a:extLst>
          </p:cNvPr>
          <p:cNvSpPr txBox="1"/>
          <p:nvPr/>
        </p:nvSpPr>
        <p:spPr>
          <a:xfrm>
            <a:off x="8610599" y="6538752"/>
            <a:ext cx="2743201" cy="252249"/>
          </a:xfrm>
          <a:prstGeom prst="rect">
            <a:avLst/>
          </a:prstGeom>
        </p:spPr>
        <p:txBody>
          <a:bodyPr wrap="square" lIns="0" tIns="0" rIns="0" bIns="0" rtlCol="0" anchor="t">
            <a:spAutoFit/>
          </a:bodyPr>
          <a:lstStyle/>
          <a:p>
            <a:pPr algn="r">
              <a:lnSpc>
                <a:spcPts val="2240"/>
              </a:lnSpc>
            </a:pPr>
            <a:r>
              <a:rPr lang="en-US" sz="1200" spc="320" dirty="0">
                <a:solidFill>
                  <a:srgbClr val="FFFEE6"/>
                </a:solidFill>
                <a:latin typeface="Montserrat Classic"/>
              </a:rPr>
              <a:t>HREC Education </a:t>
            </a:r>
          </a:p>
        </p:txBody>
      </p:sp>
      <p:pic>
        <p:nvPicPr>
          <p:cNvPr id="7" name="Picture 6" descr="HREC Education logo">
            <a:extLst>
              <a:ext uri="{FF2B5EF4-FFF2-40B4-BE49-F238E27FC236}">
                <a16:creationId xmlns:a16="http://schemas.microsoft.com/office/drawing/2014/main" id="{A0B70992-585D-D790-18DA-84CD49677882}"/>
              </a:ext>
            </a:extLst>
          </p:cNvPr>
          <p:cNvPicPr>
            <a:picLocks noChangeAspect="1"/>
          </p:cNvPicPr>
          <p:nvPr/>
        </p:nvPicPr>
        <p:blipFill>
          <a:blip r:embed="rId3"/>
          <a:stretch>
            <a:fillRect/>
          </a:stretch>
        </p:blipFill>
        <p:spPr>
          <a:xfrm>
            <a:off x="8915399" y="6343613"/>
            <a:ext cx="747493" cy="457466"/>
          </a:xfrm>
          <a:prstGeom prst="rect">
            <a:avLst/>
          </a:prstGeom>
        </p:spPr>
      </p:pic>
      <p:sp>
        <p:nvSpPr>
          <p:cNvPr id="8" name="TextBox 7">
            <a:extLst>
              <a:ext uri="{FF2B5EF4-FFF2-40B4-BE49-F238E27FC236}">
                <a16:creationId xmlns:a16="http://schemas.microsoft.com/office/drawing/2014/main" id="{1716FE4E-0EA2-5914-DBE0-78F5221CEF8E}"/>
              </a:ext>
            </a:extLst>
          </p:cNvPr>
          <p:cNvSpPr txBox="1"/>
          <p:nvPr/>
        </p:nvSpPr>
        <p:spPr>
          <a:xfrm>
            <a:off x="11328400" y="6544976"/>
            <a:ext cx="457200" cy="307777"/>
          </a:xfrm>
          <a:prstGeom prst="rect">
            <a:avLst/>
          </a:prstGeom>
          <a:noFill/>
        </p:spPr>
        <p:txBody>
          <a:bodyPr wrap="square" rtlCol="0">
            <a:spAutoFit/>
          </a:bodyPr>
          <a:lstStyle/>
          <a:p>
            <a:r>
              <a:rPr lang="en-US" sz="1400" dirty="0">
                <a:solidFill>
                  <a:srgbClr val="FFFEE6"/>
                </a:solidFill>
              </a:rPr>
              <a:t>18</a:t>
            </a:r>
          </a:p>
        </p:txBody>
      </p:sp>
    </p:spTree>
    <p:extLst>
      <p:ext uri="{BB962C8B-B14F-4D97-AF65-F5344CB8AC3E}">
        <p14:creationId xmlns:p14="http://schemas.microsoft.com/office/powerpoint/2010/main" val="41340641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9C00FF"/>
        </a:solidFill>
        <a:effectLst/>
      </p:bgPr>
    </p:bg>
    <p:spTree>
      <p:nvGrpSpPr>
        <p:cNvPr id="1" name=""/>
        <p:cNvGrpSpPr/>
        <p:nvPr/>
      </p:nvGrpSpPr>
      <p:grpSpPr>
        <a:xfrm>
          <a:off x="0" y="0"/>
          <a:ext cx="0" cy="0"/>
          <a:chOff x="0" y="0"/>
          <a:chExt cx="0" cy="0"/>
        </a:xfrm>
      </p:grpSpPr>
      <p:sp>
        <p:nvSpPr>
          <p:cNvPr id="4" name="Rectangle 3"/>
          <p:cNvSpPr/>
          <p:nvPr/>
        </p:nvSpPr>
        <p:spPr>
          <a:xfrm>
            <a:off x="1643539" y="77458"/>
            <a:ext cx="8919464" cy="4247317"/>
          </a:xfrm>
          <a:prstGeom prst="rect">
            <a:avLst/>
          </a:prstGeom>
        </p:spPr>
        <p:txBody>
          <a:bodyPr wrap="square">
            <a:spAutoFit/>
          </a:bodyPr>
          <a:lstStyle/>
          <a:p>
            <a:r>
              <a:rPr lang="en-CA" b="1" dirty="0"/>
              <a:t>SURVIVOR ACCOUNT</a:t>
            </a:r>
            <a:endParaRPr lang="en-CA" dirty="0"/>
          </a:p>
          <a:p>
            <a:r>
              <a:rPr lang="en-US" b="1" dirty="0"/>
              <a:t>Kateryna Shcherban (3.45min)</a:t>
            </a:r>
            <a:endParaRPr lang="en-CA" dirty="0"/>
          </a:p>
          <a:p>
            <a:r>
              <a:rPr lang="en-US" dirty="0"/>
              <a:t> </a:t>
            </a:r>
            <a:endParaRPr lang="en-CA" dirty="0"/>
          </a:p>
          <a:p>
            <a:r>
              <a:rPr lang="en-US" dirty="0"/>
              <a:t>The Famine was in 1933, and on 24 February 1934, we were resettled to Kharkiv oblast. There was a resettlement of people. And a second group of activists came, without the teacher, and tried to convince us to leave our village in Kyiv oblast and go to Kharkiv oblast, because there was a good land, lots of grain, and that we would always have a lot of food. These meetings would take place in someone's house, and I was already a bit older, so I was interested in what they would be saying after the Famine. So, they were telling us all this, agitating, and we were all silent, not asking anything, just listening, because people were scared ‐ that if you said anything, you would be considered a spy or whatever. But we kids were at the back, I had a strong voice, and I asked. Because people were asking where we would live once we got there. And they said there's a lot of empty houses. And we asked them, "why are there so many empty houses? Where are the people? Did they all die? Did you bury them all?" (</a:t>
            </a:r>
            <a:r>
              <a:rPr lang="mr-IN" dirty="0"/>
              <a:t>…</a:t>
            </a:r>
            <a:r>
              <a:rPr lang="en-CA" dirty="0"/>
              <a:t>)</a:t>
            </a:r>
            <a:r>
              <a:rPr lang="en-US" dirty="0"/>
              <a:t> </a:t>
            </a:r>
            <a:endParaRPr lang="en-CA" dirty="0"/>
          </a:p>
          <a:p>
            <a:r>
              <a:rPr lang="en-US" dirty="0"/>
              <a:t> </a:t>
            </a:r>
            <a:endParaRPr lang="en-CA" dirty="0"/>
          </a:p>
        </p:txBody>
      </p:sp>
      <p:pic>
        <p:nvPicPr>
          <p:cNvPr id="3" name="Picture 2" descr="Kateryna Shcherban"/>
          <p:cNvPicPr/>
          <p:nvPr/>
        </p:nvPicPr>
        <p:blipFill>
          <a:blip r:embed="rId3">
            <a:extLst>
              <a:ext uri="{28A0092B-C50C-407E-A947-70E740481C1C}">
                <a14:useLocalDpi xmlns:a14="http://schemas.microsoft.com/office/drawing/2010/main" val="0"/>
              </a:ext>
            </a:extLst>
          </a:blip>
          <a:stretch>
            <a:fillRect/>
          </a:stretch>
        </p:blipFill>
        <p:spPr>
          <a:xfrm>
            <a:off x="4042772" y="4070650"/>
            <a:ext cx="4004199" cy="2787350"/>
          </a:xfrm>
          <a:prstGeom prst="rect">
            <a:avLst/>
          </a:prstGeom>
        </p:spPr>
      </p:pic>
      <p:sp>
        <p:nvSpPr>
          <p:cNvPr id="2" name="TextBox 1">
            <a:extLst>
              <a:ext uri="{FF2B5EF4-FFF2-40B4-BE49-F238E27FC236}">
                <a16:creationId xmlns:a16="http://schemas.microsoft.com/office/drawing/2014/main" id="{9B1C7026-32A1-795D-2609-48AE6D98AE4A}"/>
              </a:ext>
            </a:extLst>
          </p:cNvPr>
          <p:cNvSpPr txBox="1"/>
          <p:nvPr/>
        </p:nvSpPr>
        <p:spPr>
          <a:xfrm>
            <a:off x="8610599" y="6538752"/>
            <a:ext cx="2743201" cy="252249"/>
          </a:xfrm>
          <a:prstGeom prst="rect">
            <a:avLst/>
          </a:prstGeom>
        </p:spPr>
        <p:txBody>
          <a:bodyPr wrap="square" lIns="0" tIns="0" rIns="0" bIns="0" rtlCol="0" anchor="t">
            <a:spAutoFit/>
          </a:bodyPr>
          <a:lstStyle/>
          <a:p>
            <a:pPr algn="r">
              <a:lnSpc>
                <a:spcPts val="2240"/>
              </a:lnSpc>
            </a:pPr>
            <a:r>
              <a:rPr lang="en-US" sz="1200" spc="320" dirty="0">
                <a:solidFill>
                  <a:srgbClr val="FFFEE6"/>
                </a:solidFill>
                <a:latin typeface="Montserrat Classic"/>
              </a:rPr>
              <a:t>HREC Education </a:t>
            </a:r>
          </a:p>
        </p:txBody>
      </p:sp>
      <p:pic>
        <p:nvPicPr>
          <p:cNvPr id="8" name="Picture 7" descr="HREC Education logo">
            <a:extLst>
              <a:ext uri="{FF2B5EF4-FFF2-40B4-BE49-F238E27FC236}">
                <a16:creationId xmlns:a16="http://schemas.microsoft.com/office/drawing/2014/main" id="{17BD3CCD-DBF4-AFF7-C840-AA51BA502F86}"/>
              </a:ext>
            </a:extLst>
          </p:cNvPr>
          <p:cNvPicPr>
            <a:picLocks noChangeAspect="1"/>
          </p:cNvPicPr>
          <p:nvPr/>
        </p:nvPicPr>
        <p:blipFill>
          <a:blip r:embed="rId4"/>
          <a:stretch>
            <a:fillRect/>
          </a:stretch>
        </p:blipFill>
        <p:spPr>
          <a:xfrm>
            <a:off x="8915399" y="6343613"/>
            <a:ext cx="747493" cy="457466"/>
          </a:xfrm>
          <a:prstGeom prst="rect">
            <a:avLst/>
          </a:prstGeom>
        </p:spPr>
      </p:pic>
      <p:sp>
        <p:nvSpPr>
          <p:cNvPr id="9" name="TextBox 8">
            <a:extLst>
              <a:ext uri="{FF2B5EF4-FFF2-40B4-BE49-F238E27FC236}">
                <a16:creationId xmlns:a16="http://schemas.microsoft.com/office/drawing/2014/main" id="{C76AB1C8-C3C6-851F-BD1B-BA909B85D326}"/>
              </a:ext>
            </a:extLst>
          </p:cNvPr>
          <p:cNvSpPr txBox="1"/>
          <p:nvPr/>
        </p:nvSpPr>
        <p:spPr>
          <a:xfrm>
            <a:off x="11328400" y="6544976"/>
            <a:ext cx="457200" cy="307777"/>
          </a:xfrm>
          <a:prstGeom prst="rect">
            <a:avLst/>
          </a:prstGeom>
          <a:noFill/>
        </p:spPr>
        <p:txBody>
          <a:bodyPr wrap="square" rtlCol="0">
            <a:spAutoFit/>
          </a:bodyPr>
          <a:lstStyle/>
          <a:p>
            <a:r>
              <a:rPr lang="en-US" sz="1400" dirty="0">
                <a:solidFill>
                  <a:srgbClr val="FFFEE6"/>
                </a:solidFill>
              </a:rPr>
              <a:t>19</a:t>
            </a:r>
          </a:p>
        </p:txBody>
      </p:sp>
    </p:spTree>
    <p:extLst>
      <p:ext uri="{BB962C8B-B14F-4D97-AF65-F5344CB8AC3E}">
        <p14:creationId xmlns:p14="http://schemas.microsoft.com/office/powerpoint/2010/main" val="36337042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A3EFF7B1-6CB7-47D1-AD37-B870CA2B21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7FA2962B-21B6-4689-A95D-A8FF6ADE47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solidFill>
            <a:schemeClr val="bg1">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2" name="Group 31">
            <a:extLst>
              <a:ext uri="{FF2B5EF4-FFF2-40B4-BE49-F238E27FC236}">
                <a16:creationId xmlns:a16="http://schemas.microsoft.com/office/drawing/2014/main" id="{A745280D-ED36-41FE-8EB1-CE597C99CFE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6200000">
            <a:off x="117348" y="774914"/>
            <a:ext cx="304800" cy="429768"/>
            <a:chOff x="215328" y="-46937"/>
            <a:chExt cx="304800" cy="2773841"/>
          </a:xfrm>
        </p:grpSpPr>
        <p:cxnSp>
          <p:nvCxnSpPr>
            <p:cNvPr id="33" name="Straight Connector 32">
              <a:extLst>
                <a:ext uri="{FF2B5EF4-FFF2-40B4-BE49-F238E27FC236}">
                  <a16:creationId xmlns:a16="http://schemas.microsoft.com/office/drawing/2014/main" id="{3D26CEB3-5AE4-4088-AD63-396DB50F289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2153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4AA9279A-AD34-474C-834E-6BF658144A5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3169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B3589559-7D9A-4ECD-90BB-A5565E2DAE7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185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701B1A71-DCEA-4EB2-8133-98A2CD6F098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201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grpSp>
      <p:grpSp>
        <p:nvGrpSpPr>
          <p:cNvPr id="38" name="Group 37">
            <a:extLst>
              <a:ext uri="{FF2B5EF4-FFF2-40B4-BE49-F238E27FC236}">
                <a16:creationId xmlns:a16="http://schemas.microsoft.com/office/drawing/2014/main" id="{80E95A5C-1E97-41C3-9DEC-245FF6DEBF1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2075420"/>
            <a:ext cx="12048729" cy="4093306"/>
            <a:chOff x="1" y="2075420"/>
            <a:chExt cx="12048729" cy="4093306"/>
          </a:xfrm>
        </p:grpSpPr>
        <p:sp>
          <p:nvSpPr>
            <p:cNvPr id="39" name="Oval 38">
              <a:extLst>
                <a:ext uri="{FF2B5EF4-FFF2-40B4-BE49-F238E27FC236}">
                  <a16:creationId xmlns:a16="http://schemas.microsoft.com/office/drawing/2014/main" id="{8D3C3374-C720-4FCD-B6CD-AEF1D1A619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7942191" y="2507571"/>
              <a:ext cx="3563871" cy="3563871"/>
            </a:xfrm>
            <a:prstGeom prst="ellipse">
              <a:avLst/>
            </a:prstGeom>
            <a:noFill/>
            <a:ln w="31750">
              <a:gradFill>
                <a:gsLst>
                  <a:gs pos="0">
                    <a:schemeClr val="tx2">
                      <a:lumMod val="60000"/>
                      <a:lumOff val="40000"/>
                      <a:alpha val="1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7639E2EF-4D23-4EA3-B29E-D6362FF722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435065" y="4048931"/>
              <a:ext cx="1381607" cy="1381607"/>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730820A4-6CEA-4BF7-8DE4-F5B2D2EB23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 y="2075420"/>
              <a:ext cx="3144364" cy="3144364"/>
            </a:xfrm>
            <a:prstGeom prst="ellipse">
              <a:avLst/>
            </a:prstGeom>
            <a:gradFill>
              <a:gsLst>
                <a:gs pos="0">
                  <a:schemeClr val="tx2">
                    <a:lumMod val="75000"/>
                    <a:alpha val="20000"/>
                  </a:schemeClr>
                </a:gs>
                <a:gs pos="100000">
                  <a:schemeClr val="tx2">
                    <a:lumMod val="50000"/>
                    <a:alpha val="1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F320E002-8AED-4D4F-A104-0585FFFB9A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2600000">
              <a:off x="10150845" y="4270841"/>
              <a:ext cx="1897885" cy="1897885"/>
            </a:xfrm>
            <a:prstGeom prst="ellipse">
              <a:avLst/>
            </a:prstGeom>
            <a:gradFill>
              <a:gsLst>
                <a:gs pos="0">
                  <a:schemeClr val="tx2">
                    <a:lumMod val="75000"/>
                    <a:alpha val="10000"/>
                  </a:schemeClr>
                </a:gs>
                <a:gs pos="100000">
                  <a:schemeClr val="tx2">
                    <a:lumMod val="75000"/>
                    <a:alpha val="2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Oval 42">
              <a:extLst>
                <a:ext uri="{FF2B5EF4-FFF2-40B4-BE49-F238E27FC236}">
                  <a16:creationId xmlns:a16="http://schemas.microsoft.com/office/drawing/2014/main" id="{6A0BF3F3-3A09-42CE-9483-114BD01DD9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046780" y="3040492"/>
              <a:ext cx="2579322" cy="2579322"/>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a:extLst>
                <a:ext uri="{FF2B5EF4-FFF2-40B4-BE49-F238E27FC236}">
                  <a16:creationId xmlns:a16="http://schemas.microsoft.com/office/drawing/2014/main" id="{B233BD5C-DFC7-4EB7-B348-7C9B5B8D0A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224640" y="3193975"/>
              <a:ext cx="2243193" cy="2243193"/>
            </a:xfrm>
            <a:prstGeom prst="ellipse">
              <a:avLst/>
            </a:prstGeom>
            <a:noFill/>
            <a:ln w="31750">
              <a:gradFill>
                <a:gsLst>
                  <a:gs pos="0">
                    <a:schemeClr val="tx2">
                      <a:lumMod val="60000"/>
                      <a:lumOff val="40000"/>
                      <a:alpha val="10000"/>
                    </a:schemeClr>
                  </a:gs>
                  <a:gs pos="100000">
                    <a:schemeClr val="tx2">
                      <a:lumMod val="50000"/>
                      <a:alpha val="1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 name="Rectangle 45">
            <a:extLst>
              <a:ext uri="{FF2B5EF4-FFF2-40B4-BE49-F238E27FC236}">
                <a16:creationId xmlns:a16="http://schemas.microsoft.com/office/drawing/2014/main" id="{A00D2CE1-35C1-46E6-BD59-CEE668BD90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438146" y="1042605"/>
            <a:ext cx="2796461" cy="711252"/>
          </a:xfrm>
          <a:prstGeom prst="rect">
            <a:avLst/>
          </a:prstGeom>
          <a:gradFill flip="none" rotWithShape="1">
            <a:gsLst>
              <a:gs pos="0">
                <a:schemeClr val="tx2">
                  <a:lumMod val="40000"/>
                  <a:lumOff val="60000"/>
                  <a:alpha val="0"/>
                </a:schemeClr>
              </a:gs>
              <a:gs pos="100000">
                <a:schemeClr val="tx2">
                  <a:lumMod val="75000"/>
                  <a:alpha val="1000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8" name="Group 47">
            <a:extLst>
              <a:ext uri="{FF2B5EF4-FFF2-40B4-BE49-F238E27FC236}">
                <a16:creationId xmlns:a16="http://schemas.microsoft.com/office/drawing/2014/main" id="{A58DCE86-9AE1-46D1-96D6-04B8B3EDF6F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259539" y="317578"/>
            <a:ext cx="548640" cy="549007"/>
            <a:chOff x="7029447" y="3514725"/>
            <a:chExt cx="1285875" cy="549007"/>
          </a:xfrm>
        </p:grpSpPr>
        <p:cxnSp>
          <p:nvCxnSpPr>
            <p:cNvPr id="49" name="Straight Connector 48">
              <a:extLst>
                <a:ext uri="{FF2B5EF4-FFF2-40B4-BE49-F238E27FC236}">
                  <a16:creationId xmlns:a16="http://schemas.microsoft.com/office/drawing/2014/main" id="{89B74739-D423-4F25-A976-0A6CD86D173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6018E700-FF08-42AA-9237-24E7A74AD38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46B3488A-8A55-403E-B9C9-75AFA0CF53E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15089B9D-BA8D-4A64-B95F-33940D9D686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sp>
        <p:nvSpPr>
          <p:cNvPr id="54" name="Rectangle 53">
            <a:extLst>
              <a:ext uri="{FF2B5EF4-FFF2-40B4-BE49-F238E27FC236}">
                <a16:creationId xmlns:a16="http://schemas.microsoft.com/office/drawing/2014/main" id="{E18403B7-F2C7-4C07-8522-21C3191090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 y="6140785"/>
            <a:ext cx="6095997" cy="711252"/>
          </a:xfrm>
          <a:prstGeom prst="rect">
            <a:avLst/>
          </a:prstGeom>
          <a:gradFill flip="none" rotWithShape="1">
            <a:gsLst>
              <a:gs pos="10000">
                <a:schemeClr val="tx2">
                  <a:lumMod val="50000"/>
                  <a:alpha val="10000"/>
                </a:schemeClr>
              </a:gs>
              <a:gs pos="100000">
                <a:schemeClr val="tx2">
                  <a:lumMod val="60000"/>
                  <a:lumOff val="40000"/>
                  <a:alpha val="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6" name="Group 55">
            <a:extLst>
              <a:ext uri="{FF2B5EF4-FFF2-40B4-BE49-F238E27FC236}">
                <a16:creationId xmlns:a16="http://schemas.microsoft.com/office/drawing/2014/main" id="{23B58CC6-A99E-43AF-A467-256F19287FB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616345" y="5940560"/>
            <a:ext cx="1285875" cy="549007"/>
            <a:chOff x="7029447" y="3514725"/>
            <a:chExt cx="1285875" cy="549007"/>
          </a:xfrm>
        </p:grpSpPr>
        <p:cxnSp>
          <p:nvCxnSpPr>
            <p:cNvPr id="57" name="Straight Connector 56">
              <a:extLst>
                <a:ext uri="{FF2B5EF4-FFF2-40B4-BE49-F238E27FC236}">
                  <a16:creationId xmlns:a16="http://schemas.microsoft.com/office/drawing/2014/main" id="{8FE97852-3A18-4317-B17E-8C45174F96F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F9D0BC6E-6D0B-4589-B1BF-372BAA38395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530B892E-E062-4B0A-B79E-E55D36EC9AE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8D1A4DF9-C28A-4C0A-B273-702F0C4880F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sp>
        <p:nvSpPr>
          <p:cNvPr id="8" name="Title 1">
            <a:extLst>
              <a:ext uri="{FF2B5EF4-FFF2-40B4-BE49-F238E27FC236}">
                <a16:creationId xmlns:a16="http://schemas.microsoft.com/office/drawing/2014/main" id="{B7815A2A-E49F-524F-AB96-179C8A11A1CA}"/>
              </a:ext>
            </a:extLst>
          </p:cNvPr>
          <p:cNvSpPr>
            <a:spLocks noGrp="1"/>
          </p:cNvSpPr>
          <p:nvPr>
            <p:ph type="title"/>
          </p:nvPr>
        </p:nvSpPr>
        <p:spPr>
          <a:xfrm>
            <a:off x="630936" y="495992"/>
            <a:ext cx="4195140" cy="5638831"/>
          </a:xfrm>
          <a:noFill/>
        </p:spPr>
        <p:txBody>
          <a:bodyPr anchor="ctr">
            <a:normAutofit/>
          </a:bodyPr>
          <a:lstStyle/>
          <a:p>
            <a:r>
              <a:rPr lang="en-CA" sz="4800" dirty="0">
                <a:solidFill>
                  <a:srgbClr val="FFBC42"/>
                </a:solidFill>
              </a:rPr>
              <a:t>UN Declaration of Human Rights:</a:t>
            </a:r>
            <a:endParaRPr lang="uk-UA" sz="4800" dirty="0">
              <a:solidFill>
                <a:srgbClr val="FFBC42"/>
              </a:solidFill>
            </a:endParaRPr>
          </a:p>
        </p:txBody>
      </p:sp>
      <p:sp>
        <p:nvSpPr>
          <p:cNvPr id="5" name="Content Placeholder 2" descr="Article 1: All human beings are created equal in dignity and rights. &#13;&#10;They are endowed with reason and conscience and should act towards one another in a spirit of brotherhood.&#13;&#10;It is the foundation of freedom, justice and peace in the world.  &#13;&#10;"/>
          <p:cNvSpPr txBox="1">
            <a:spLocks/>
          </p:cNvSpPr>
          <p:nvPr/>
        </p:nvSpPr>
        <p:spPr>
          <a:xfrm>
            <a:off x="6316559" y="700290"/>
            <a:ext cx="3800456" cy="5700092"/>
          </a:xfrm>
          <a:prstGeom prst="rect">
            <a:avLst/>
          </a:prstGeom>
        </p:spPr>
        <p:txBody>
          <a:bodyPr vert="horz" lIns="91440" tIns="45720" rIns="91440" bIns="45720" rtlCol="0" anchor="t" anchorCtr="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endParaRPr lang="en-CA" dirty="0"/>
          </a:p>
        </p:txBody>
      </p:sp>
      <p:graphicFrame>
        <p:nvGraphicFramePr>
          <p:cNvPr id="24" name="Content Placeholder 2" descr="Article 1: All human beings are created equal in dignity and rights. &#13;&#10;They are endowed with reason and conscience and should act towards one another in a spirit of brotherhood.&#13;&#10;It is the foundation of freedom, justice and peace in the world.  &#13;&#10;">
            <a:extLst>
              <a:ext uri="{FF2B5EF4-FFF2-40B4-BE49-F238E27FC236}">
                <a16:creationId xmlns:a16="http://schemas.microsoft.com/office/drawing/2014/main" id="{47BE138A-93C3-4DAF-B2F3-AC6C77F4B326}"/>
              </a:ext>
            </a:extLst>
          </p:cNvPr>
          <p:cNvGraphicFramePr>
            <a:graphicFrameLocks noGrp="1"/>
          </p:cNvGraphicFramePr>
          <p:nvPr>
            <p:ph idx="1"/>
            <p:extLst>
              <p:ext uri="{D42A27DB-BD31-4B8C-83A1-F6EECF244321}">
                <p14:modId xmlns:p14="http://schemas.microsoft.com/office/powerpoint/2010/main" val="3936900302"/>
              </p:ext>
            </p:extLst>
          </p:nvPr>
        </p:nvGraphicFramePr>
        <p:xfrm>
          <a:off x="4915947" y="866585"/>
          <a:ext cx="6253722" cy="505617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5">
            <a:extLst>
              <a:ext uri="{FF2B5EF4-FFF2-40B4-BE49-F238E27FC236}">
                <a16:creationId xmlns:a16="http://schemas.microsoft.com/office/drawing/2014/main" id="{8A041159-6A32-10E1-E6B0-BECF9EE9DB02}"/>
              </a:ext>
            </a:extLst>
          </p:cNvPr>
          <p:cNvSpPr txBox="1"/>
          <p:nvPr/>
        </p:nvSpPr>
        <p:spPr>
          <a:xfrm>
            <a:off x="8610599" y="6538752"/>
            <a:ext cx="2743201" cy="252249"/>
          </a:xfrm>
          <a:prstGeom prst="rect">
            <a:avLst/>
          </a:prstGeom>
        </p:spPr>
        <p:txBody>
          <a:bodyPr wrap="square" lIns="0" tIns="0" rIns="0" bIns="0" rtlCol="0" anchor="t">
            <a:spAutoFit/>
          </a:bodyPr>
          <a:lstStyle/>
          <a:p>
            <a:pPr algn="r">
              <a:lnSpc>
                <a:spcPts val="2240"/>
              </a:lnSpc>
            </a:pPr>
            <a:r>
              <a:rPr lang="en-US" sz="1200" spc="320" dirty="0">
                <a:solidFill>
                  <a:srgbClr val="FFFEE6"/>
                </a:solidFill>
                <a:latin typeface="Montserrat Classic"/>
              </a:rPr>
              <a:t>HREC Education </a:t>
            </a:r>
          </a:p>
        </p:txBody>
      </p:sp>
      <p:pic>
        <p:nvPicPr>
          <p:cNvPr id="7" name="Picture 6" descr="HREC Education logo">
            <a:extLst>
              <a:ext uri="{FF2B5EF4-FFF2-40B4-BE49-F238E27FC236}">
                <a16:creationId xmlns:a16="http://schemas.microsoft.com/office/drawing/2014/main" id="{A839575A-BAD4-0944-8B44-576E4FE36107}"/>
              </a:ext>
            </a:extLst>
          </p:cNvPr>
          <p:cNvPicPr>
            <a:picLocks noChangeAspect="1"/>
          </p:cNvPicPr>
          <p:nvPr/>
        </p:nvPicPr>
        <p:blipFill>
          <a:blip r:embed="rId8"/>
          <a:stretch>
            <a:fillRect/>
          </a:stretch>
        </p:blipFill>
        <p:spPr>
          <a:xfrm>
            <a:off x="8915399" y="6343613"/>
            <a:ext cx="747493" cy="457466"/>
          </a:xfrm>
          <a:prstGeom prst="rect">
            <a:avLst/>
          </a:prstGeom>
        </p:spPr>
      </p:pic>
      <p:sp>
        <p:nvSpPr>
          <p:cNvPr id="9" name="TextBox 8">
            <a:extLst>
              <a:ext uri="{FF2B5EF4-FFF2-40B4-BE49-F238E27FC236}">
                <a16:creationId xmlns:a16="http://schemas.microsoft.com/office/drawing/2014/main" id="{AE96D9CB-AF22-43BC-56B8-1AD014042DCC}"/>
              </a:ext>
            </a:extLst>
          </p:cNvPr>
          <p:cNvSpPr txBox="1"/>
          <p:nvPr/>
        </p:nvSpPr>
        <p:spPr>
          <a:xfrm>
            <a:off x="11328400" y="6544976"/>
            <a:ext cx="362292" cy="307777"/>
          </a:xfrm>
          <a:prstGeom prst="rect">
            <a:avLst/>
          </a:prstGeom>
          <a:noFill/>
        </p:spPr>
        <p:txBody>
          <a:bodyPr wrap="square" rtlCol="0">
            <a:spAutoFit/>
          </a:bodyPr>
          <a:lstStyle/>
          <a:p>
            <a:r>
              <a:rPr lang="en-US" sz="1400" dirty="0">
                <a:solidFill>
                  <a:srgbClr val="FFFEE6"/>
                </a:solidFill>
              </a:rPr>
              <a:t>2</a:t>
            </a:r>
          </a:p>
        </p:txBody>
      </p:sp>
    </p:spTree>
    <p:extLst>
      <p:ext uri="{BB962C8B-B14F-4D97-AF65-F5344CB8AC3E}">
        <p14:creationId xmlns:p14="http://schemas.microsoft.com/office/powerpoint/2010/main" val="4117322895"/>
      </p:ext>
    </p:extLst>
  </p:cSld>
  <p:clrMapOvr>
    <a:overrideClrMapping bg1="dk1" tx1="lt1" bg2="dk2" tx2="lt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E5A235"/>
        </a:solidFill>
        <a:effectLst/>
      </p:bgPr>
    </p:bg>
    <p:spTree>
      <p:nvGrpSpPr>
        <p:cNvPr id="1" name=""/>
        <p:cNvGrpSpPr/>
        <p:nvPr/>
      </p:nvGrpSpPr>
      <p:grpSpPr>
        <a:xfrm>
          <a:off x="0" y="0"/>
          <a:ext cx="0" cy="0"/>
          <a:chOff x="0" y="0"/>
          <a:chExt cx="0" cy="0"/>
        </a:xfrm>
      </p:grpSpPr>
      <p:pic>
        <p:nvPicPr>
          <p:cNvPr id="2" name="Picture 1" descr="Holodomor">
            <a:extLst>
              <a:ext uri="{FF2B5EF4-FFF2-40B4-BE49-F238E27FC236}">
                <a16:creationId xmlns:a16="http://schemas.microsoft.com/office/drawing/2014/main" id="{CABD9D30-756E-B8FE-7EBB-F9A22A2EE351}"/>
              </a:ext>
            </a:extLst>
          </p:cNvPr>
          <p:cNvPicPr>
            <a:picLocks noChangeAspect="1"/>
          </p:cNvPicPr>
          <p:nvPr/>
        </p:nvPicPr>
        <p:blipFill>
          <a:blip r:embed="rId3"/>
          <a:stretch>
            <a:fillRect/>
          </a:stretch>
        </p:blipFill>
        <p:spPr>
          <a:xfrm>
            <a:off x="1322746" y="23776"/>
            <a:ext cx="9474118" cy="6767226"/>
          </a:xfrm>
          <a:prstGeom prst="rect">
            <a:avLst/>
          </a:prstGeom>
        </p:spPr>
      </p:pic>
      <p:sp>
        <p:nvSpPr>
          <p:cNvPr id="3" name="TextBox 2">
            <a:extLst>
              <a:ext uri="{FF2B5EF4-FFF2-40B4-BE49-F238E27FC236}">
                <a16:creationId xmlns:a16="http://schemas.microsoft.com/office/drawing/2014/main" id="{816A9C4C-6143-1B86-812F-219C84B4CE2D}"/>
              </a:ext>
            </a:extLst>
          </p:cNvPr>
          <p:cNvSpPr txBox="1"/>
          <p:nvPr/>
        </p:nvSpPr>
        <p:spPr>
          <a:xfrm>
            <a:off x="8610599" y="6538752"/>
            <a:ext cx="2743201" cy="252249"/>
          </a:xfrm>
          <a:prstGeom prst="rect">
            <a:avLst/>
          </a:prstGeom>
        </p:spPr>
        <p:txBody>
          <a:bodyPr wrap="square" lIns="0" tIns="0" rIns="0" bIns="0" rtlCol="0" anchor="t">
            <a:spAutoFit/>
          </a:bodyPr>
          <a:lstStyle/>
          <a:p>
            <a:pPr algn="r">
              <a:lnSpc>
                <a:spcPts val="2240"/>
              </a:lnSpc>
            </a:pPr>
            <a:r>
              <a:rPr lang="en-US" sz="1200" spc="320" dirty="0">
                <a:solidFill>
                  <a:srgbClr val="FFFEE6"/>
                </a:solidFill>
                <a:latin typeface="Montserrat Classic"/>
              </a:rPr>
              <a:t>HREC Education </a:t>
            </a:r>
          </a:p>
        </p:txBody>
      </p:sp>
      <p:pic>
        <p:nvPicPr>
          <p:cNvPr id="4" name="Picture 3" descr="HREC Education logo">
            <a:extLst>
              <a:ext uri="{FF2B5EF4-FFF2-40B4-BE49-F238E27FC236}">
                <a16:creationId xmlns:a16="http://schemas.microsoft.com/office/drawing/2014/main" id="{F2EAD757-4CD8-CEAD-2524-899DE51A81A6}"/>
              </a:ext>
            </a:extLst>
          </p:cNvPr>
          <p:cNvPicPr>
            <a:picLocks noChangeAspect="1"/>
          </p:cNvPicPr>
          <p:nvPr/>
        </p:nvPicPr>
        <p:blipFill>
          <a:blip r:embed="rId4"/>
          <a:stretch>
            <a:fillRect/>
          </a:stretch>
        </p:blipFill>
        <p:spPr>
          <a:xfrm>
            <a:off x="8915399" y="6343613"/>
            <a:ext cx="747493" cy="457466"/>
          </a:xfrm>
          <a:prstGeom prst="rect">
            <a:avLst/>
          </a:prstGeom>
        </p:spPr>
      </p:pic>
      <p:sp>
        <p:nvSpPr>
          <p:cNvPr id="5" name="TextBox 4">
            <a:extLst>
              <a:ext uri="{FF2B5EF4-FFF2-40B4-BE49-F238E27FC236}">
                <a16:creationId xmlns:a16="http://schemas.microsoft.com/office/drawing/2014/main" id="{25DC436A-2AD9-3E52-2F28-724730911699}"/>
              </a:ext>
            </a:extLst>
          </p:cNvPr>
          <p:cNvSpPr txBox="1"/>
          <p:nvPr/>
        </p:nvSpPr>
        <p:spPr>
          <a:xfrm>
            <a:off x="11328400" y="6544976"/>
            <a:ext cx="457200" cy="307777"/>
          </a:xfrm>
          <a:prstGeom prst="rect">
            <a:avLst/>
          </a:prstGeom>
          <a:noFill/>
        </p:spPr>
        <p:txBody>
          <a:bodyPr wrap="square" rtlCol="0">
            <a:spAutoFit/>
          </a:bodyPr>
          <a:lstStyle/>
          <a:p>
            <a:r>
              <a:rPr lang="en-US" sz="1400" dirty="0">
                <a:solidFill>
                  <a:srgbClr val="FFFEE6"/>
                </a:solidFill>
              </a:rPr>
              <a:t>20</a:t>
            </a:r>
          </a:p>
        </p:txBody>
      </p:sp>
    </p:spTree>
    <p:extLst>
      <p:ext uri="{BB962C8B-B14F-4D97-AF65-F5344CB8AC3E}">
        <p14:creationId xmlns:p14="http://schemas.microsoft.com/office/powerpoint/2010/main" val="232852589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E5A235"/>
        </a:solidFill>
        <a:effectLst/>
      </p:bgPr>
    </p:bg>
    <p:spTree>
      <p:nvGrpSpPr>
        <p:cNvPr id="1" name=""/>
        <p:cNvGrpSpPr/>
        <p:nvPr/>
      </p:nvGrpSpPr>
      <p:grpSpPr>
        <a:xfrm>
          <a:off x="0" y="0"/>
          <a:ext cx="0" cy="0"/>
          <a:chOff x="0" y="0"/>
          <a:chExt cx="0" cy="0"/>
        </a:xfrm>
      </p:grpSpPr>
      <p:pic>
        <p:nvPicPr>
          <p:cNvPr id="21" name="Picture 20" descr="Holodomor with 6 facts">
            <a:extLst>
              <a:ext uri="{FF2B5EF4-FFF2-40B4-BE49-F238E27FC236}">
                <a16:creationId xmlns:a16="http://schemas.microsoft.com/office/drawing/2014/main" id="{694CD326-521B-AABA-0244-CB0CB8E4B0CC}"/>
              </a:ext>
            </a:extLst>
          </p:cNvPr>
          <p:cNvPicPr>
            <a:picLocks noChangeAspect="1"/>
          </p:cNvPicPr>
          <p:nvPr/>
        </p:nvPicPr>
        <p:blipFill>
          <a:blip r:embed="rId3"/>
          <a:stretch>
            <a:fillRect/>
          </a:stretch>
        </p:blipFill>
        <p:spPr>
          <a:xfrm>
            <a:off x="1358012" y="123553"/>
            <a:ext cx="9255250" cy="6610893"/>
          </a:xfrm>
          <a:prstGeom prst="rect">
            <a:avLst/>
          </a:prstGeom>
        </p:spPr>
      </p:pic>
      <p:sp>
        <p:nvSpPr>
          <p:cNvPr id="2" name="TextBox 1">
            <a:extLst>
              <a:ext uri="{FF2B5EF4-FFF2-40B4-BE49-F238E27FC236}">
                <a16:creationId xmlns:a16="http://schemas.microsoft.com/office/drawing/2014/main" id="{68D1F538-EE55-9C3A-0653-2C5EE2DA3D63}"/>
              </a:ext>
            </a:extLst>
          </p:cNvPr>
          <p:cNvSpPr txBox="1"/>
          <p:nvPr/>
        </p:nvSpPr>
        <p:spPr>
          <a:xfrm>
            <a:off x="8610599" y="6538752"/>
            <a:ext cx="2743201" cy="252249"/>
          </a:xfrm>
          <a:prstGeom prst="rect">
            <a:avLst/>
          </a:prstGeom>
        </p:spPr>
        <p:txBody>
          <a:bodyPr wrap="square" lIns="0" tIns="0" rIns="0" bIns="0" rtlCol="0" anchor="t">
            <a:spAutoFit/>
          </a:bodyPr>
          <a:lstStyle/>
          <a:p>
            <a:pPr algn="r">
              <a:lnSpc>
                <a:spcPts val="2240"/>
              </a:lnSpc>
            </a:pPr>
            <a:r>
              <a:rPr lang="en-US" sz="1200" spc="320" dirty="0">
                <a:solidFill>
                  <a:srgbClr val="FFFEE6"/>
                </a:solidFill>
                <a:latin typeface="Montserrat Classic"/>
              </a:rPr>
              <a:t>HREC Education </a:t>
            </a:r>
          </a:p>
        </p:txBody>
      </p:sp>
      <p:pic>
        <p:nvPicPr>
          <p:cNvPr id="3" name="Picture 2" descr="HREC Education logo">
            <a:extLst>
              <a:ext uri="{FF2B5EF4-FFF2-40B4-BE49-F238E27FC236}">
                <a16:creationId xmlns:a16="http://schemas.microsoft.com/office/drawing/2014/main" id="{8A27DF8F-DF01-C8A6-3080-270E1315B477}"/>
              </a:ext>
            </a:extLst>
          </p:cNvPr>
          <p:cNvPicPr>
            <a:picLocks noChangeAspect="1"/>
          </p:cNvPicPr>
          <p:nvPr/>
        </p:nvPicPr>
        <p:blipFill>
          <a:blip r:embed="rId4"/>
          <a:stretch>
            <a:fillRect/>
          </a:stretch>
        </p:blipFill>
        <p:spPr>
          <a:xfrm>
            <a:off x="8915399" y="6343613"/>
            <a:ext cx="747493" cy="457466"/>
          </a:xfrm>
          <a:prstGeom prst="rect">
            <a:avLst/>
          </a:prstGeom>
        </p:spPr>
      </p:pic>
      <p:sp>
        <p:nvSpPr>
          <p:cNvPr id="4" name="TextBox 3">
            <a:extLst>
              <a:ext uri="{FF2B5EF4-FFF2-40B4-BE49-F238E27FC236}">
                <a16:creationId xmlns:a16="http://schemas.microsoft.com/office/drawing/2014/main" id="{3463BA4C-6510-3772-FBBA-A0C34E120D3A}"/>
              </a:ext>
            </a:extLst>
          </p:cNvPr>
          <p:cNvSpPr txBox="1"/>
          <p:nvPr/>
        </p:nvSpPr>
        <p:spPr>
          <a:xfrm>
            <a:off x="11328400" y="6544976"/>
            <a:ext cx="457200" cy="307777"/>
          </a:xfrm>
          <a:prstGeom prst="rect">
            <a:avLst/>
          </a:prstGeom>
          <a:noFill/>
        </p:spPr>
        <p:txBody>
          <a:bodyPr wrap="square" rtlCol="0">
            <a:spAutoFit/>
          </a:bodyPr>
          <a:lstStyle/>
          <a:p>
            <a:r>
              <a:rPr lang="en-US" sz="1400" dirty="0">
                <a:solidFill>
                  <a:srgbClr val="FFFEE6"/>
                </a:solidFill>
              </a:rPr>
              <a:t>21</a:t>
            </a:r>
          </a:p>
        </p:txBody>
      </p:sp>
    </p:spTree>
    <p:extLst>
      <p:ext uri="{BB962C8B-B14F-4D97-AF65-F5344CB8AC3E}">
        <p14:creationId xmlns:p14="http://schemas.microsoft.com/office/powerpoint/2010/main" val="10184879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750000"/>
        </a:solidFill>
        <a:effectLst/>
      </p:bgPr>
    </p:bg>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41DBCA4D-E77F-A644-9528-CA8AD1303D28}"/>
              </a:ext>
            </a:extLst>
          </p:cNvPr>
          <p:cNvSpPr txBox="1">
            <a:spLocks/>
          </p:cNvSpPr>
          <p:nvPr/>
        </p:nvSpPr>
        <p:spPr>
          <a:xfrm>
            <a:off x="596346" y="1233878"/>
            <a:ext cx="10999305" cy="4332035"/>
          </a:xfrm>
          <a:prstGeom prst="rect">
            <a:avLst/>
          </a:prstGeom>
        </p:spPr>
        <p:txBody>
          <a:bodyPr vert="horz" lIns="91440" tIns="45720" rIns="91440" bIns="45720" rtlCol="0" anchor="t" anchorCtr="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endParaRPr lang="en-CA" sz="3600" dirty="0">
              <a:solidFill>
                <a:schemeClr val="bg1">
                  <a:lumMod val="95000"/>
                </a:schemeClr>
              </a:solidFill>
            </a:endParaRPr>
          </a:p>
          <a:p>
            <a:pPr marL="0" indent="0" algn="ctr">
              <a:buNone/>
            </a:pPr>
            <a:r>
              <a:rPr lang="en-CA" sz="4400" b="1" dirty="0">
                <a:solidFill>
                  <a:schemeClr val="tx2">
                    <a:lumMod val="60000"/>
                    <a:lumOff val="40000"/>
                  </a:schemeClr>
                </a:solidFill>
              </a:rPr>
              <a:t>What can you do to become an active citizen </a:t>
            </a:r>
          </a:p>
          <a:p>
            <a:pPr marL="0" indent="0" algn="ctr">
              <a:buNone/>
            </a:pPr>
            <a:r>
              <a:rPr lang="en-CA" sz="4400" b="1" dirty="0">
                <a:solidFill>
                  <a:schemeClr val="tx2">
                    <a:lumMod val="60000"/>
                    <a:lumOff val="40000"/>
                  </a:schemeClr>
                </a:solidFill>
              </a:rPr>
              <a:t>in your school and in your community</a:t>
            </a:r>
            <a:r>
              <a:rPr lang="uk-UA" sz="4400" b="1" dirty="0">
                <a:solidFill>
                  <a:schemeClr val="tx2">
                    <a:lumMod val="60000"/>
                    <a:lumOff val="40000"/>
                  </a:schemeClr>
                </a:solidFill>
              </a:rPr>
              <a:t>?</a:t>
            </a:r>
            <a:endParaRPr lang="en-CA" sz="4400" b="1" dirty="0">
              <a:solidFill>
                <a:schemeClr val="tx2">
                  <a:lumMod val="60000"/>
                  <a:lumOff val="40000"/>
                </a:schemeClr>
              </a:solidFill>
            </a:endParaRPr>
          </a:p>
          <a:p>
            <a:pPr marL="0" indent="0" algn="ctr">
              <a:buNone/>
            </a:pPr>
            <a:endParaRPr lang="uk-UA" sz="3600" dirty="0">
              <a:solidFill>
                <a:schemeClr val="bg1">
                  <a:lumMod val="95000"/>
                </a:schemeClr>
              </a:solidFill>
            </a:endParaRPr>
          </a:p>
        </p:txBody>
      </p:sp>
      <p:sp>
        <p:nvSpPr>
          <p:cNvPr id="2" name="TextBox 1">
            <a:extLst>
              <a:ext uri="{FF2B5EF4-FFF2-40B4-BE49-F238E27FC236}">
                <a16:creationId xmlns:a16="http://schemas.microsoft.com/office/drawing/2014/main" id="{0E6C3E6C-46B1-303A-8E6D-1F8DE5E5144F}"/>
              </a:ext>
            </a:extLst>
          </p:cNvPr>
          <p:cNvSpPr txBox="1"/>
          <p:nvPr/>
        </p:nvSpPr>
        <p:spPr>
          <a:xfrm>
            <a:off x="8610599" y="6538752"/>
            <a:ext cx="2743201" cy="252249"/>
          </a:xfrm>
          <a:prstGeom prst="rect">
            <a:avLst/>
          </a:prstGeom>
        </p:spPr>
        <p:txBody>
          <a:bodyPr wrap="square" lIns="0" tIns="0" rIns="0" bIns="0" rtlCol="0" anchor="t">
            <a:spAutoFit/>
          </a:bodyPr>
          <a:lstStyle/>
          <a:p>
            <a:pPr algn="r">
              <a:lnSpc>
                <a:spcPts val="2240"/>
              </a:lnSpc>
            </a:pPr>
            <a:r>
              <a:rPr lang="en-US" sz="1200" spc="320" dirty="0">
                <a:solidFill>
                  <a:srgbClr val="FFFEE6"/>
                </a:solidFill>
                <a:latin typeface="Montserrat Classic"/>
              </a:rPr>
              <a:t>HREC Education </a:t>
            </a:r>
          </a:p>
        </p:txBody>
      </p:sp>
      <p:pic>
        <p:nvPicPr>
          <p:cNvPr id="6" name="Picture 5" descr="HREC Education logo">
            <a:extLst>
              <a:ext uri="{FF2B5EF4-FFF2-40B4-BE49-F238E27FC236}">
                <a16:creationId xmlns:a16="http://schemas.microsoft.com/office/drawing/2014/main" id="{F9E51320-C001-8B6F-E3E1-9B8A3A6F2552}"/>
              </a:ext>
            </a:extLst>
          </p:cNvPr>
          <p:cNvPicPr>
            <a:picLocks noChangeAspect="1"/>
          </p:cNvPicPr>
          <p:nvPr/>
        </p:nvPicPr>
        <p:blipFill>
          <a:blip r:embed="rId3"/>
          <a:stretch>
            <a:fillRect/>
          </a:stretch>
        </p:blipFill>
        <p:spPr>
          <a:xfrm>
            <a:off x="8915399" y="6343613"/>
            <a:ext cx="747493" cy="457466"/>
          </a:xfrm>
          <a:prstGeom prst="rect">
            <a:avLst/>
          </a:prstGeom>
        </p:spPr>
      </p:pic>
      <p:sp>
        <p:nvSpPr>
          <p:cNvPr id="7" name="TextBox 6">
            <a:extLst>
              <a:ext uri="{FF2B5EF4-FFF2-40B4-BE49-F238E27FC236}">
                <a16:creationId xmlns:a16="http://schemas.microsoft.com/office/drawing/2014/main" id="{6CAF473E-37B4-A49E-EE3E-9E48871C1B35}"/>
              </a:ext>
            </a:extLst>
          </p:cNvPr>
          <p:cNvSpPr txBox="1"/>
          <p:nvPr/>
        </p:nvSpPr>
        <p:spPr>
          <a:xfrm>
            <a:off x="11328400" y="6544976"/>
            <a:ext cx="457200" cy="307777"/>
          </a:xfrm>
          <a:prstGeom prst="rect">
            <a:avLst/>
          </a:prstGeom>
          <a:noFill/>
        </p:spPr>
        <p:txBody>
          <a:bodyPr wrap="square" rtlCol="0">
            <a:spAutoFit/>
          </a:bodyPr>
          <a:lstStyle/>
          <a:p>
            <a:r>
              <a:rPr lang="en-US" sz="1400" dirty="0">
                <a:solidFill>
                  <a:srgbClr val="FFFEE6"/>
                </a:solidFill>
              </a:rPr>
              <a:t>22</a:t>
            </a:r>
          </a:p>
        </p:txBody>
      </p:sp>
    </p:spTree>
    <p:extLst>
      <p:ext uri="{BB962C8B-B14F-4D97-AF65-F5344CB8AC3E}">
        <p14:creationId xmlns:p14="http://schemas.microsoft.com/office/powerpoint/2010/main" val="355416584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gradFill flip="none" rotWithShape="1">
          <a:gsLst>
            <a:gs pos="62000">
              <a:schemeClr val="accent2">
                <a:lumMod val="89000"/>
              </a:schemeClr>
            </a:gs>
            <a:gs pos="67000">
              <a:schemeClr val="accent2">
                <a:lumMod val="89000"/>
              </a:schemeClr>
            </a:gs>
            <a:gs pos="70000">
              <a:schemeClr val="accent2">
                <a:lumMod val="75000"/>
              </a:schemeClr>
            </a:gs>
            <a:gs pos="51000">
              <a:schemeClr val="accent2">
                <a:lumMod val="61374"/>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10" name="Rectangle 9">
            <a:extLst>
              <a:ext uri="{FF2B5EF4-FFF2-40B4-BE49-F238E27FC236}">
                <a16:creationId xmlns:a16="http://schemas.microsoft.com/office/drawing/2014/main" id="{3B410C70-F5F4-5841-A623-61B1B9AFF9D6}"/>
              </a:ext>
            </a:extLst>
          </p:cNvPr>
          <p:cNvSpPr/>
          <p:nvPr/>
        </p:nvSpPr>
        <p:spPr>
          <a:xfrm>
            <a:off x="2124079" y="1664499"/>
            <a:ext cx="8196090" cy="3416320"/>
          </a:xfrm>
          <a:prstGeom prst="rect">
            <a:avLst/>
          </a:prstGeom>
          <a:noFill/>
        </p:spPr>
        <p:txBody>
          <a:bodyPr wrap="none" lIns="91440" tIns="45720" rIns="91440" bIns="45720">
            <a:spAutoFit/>
          </a:bodyPr>
          <a:lstStyle/>
          <a:p>
            <a:pPr algn="ctr"/>
            <a:r>
              <a:rPr lang="en-US" sz="52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“A genocide begins with the</a:t>
            </a:r>
          </a:p>
          <a:p>
            <a:pPr algn="ctr"/>
            <a:r>
              <a:rPr lang="en-US" sz="52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killing of one man – </a:t>
            </a:r>
          </a:p>
          <a:p>
            <a:pPr algn="ctr"/>
            <a:r>
              <a:rPr lang="en-US" sz="52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not for</a:t>
            </a:r>
            <a:r>
              <a:rPr lang="en-US" sz="52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 </a:t>
            </a:r>
            <a:r>
              <a:rPr lang="en-US" sz="52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what he has done, </a:t>
            </a:r>
          </a:p>
          <a:p>
            <a:pPr algn="ctr"/>
            <a:r>
              <a:rPr lang="en-US" sz="52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but because of who he is.”</a:t>
            </a:r>
          </a:p>
        </p:txBody>
      </p:sp>
      <p:sp>
        <p:nvSpPr>
          <p:cNvPr id="11" name="Rectangle 10">
            <a:extLst>
              <a:ext uri="{FF2B5EF4-FFF2-40B4-BE49-F238E27FC236}">
                <a16:creationId xmlns:a16="http://schemas.microsoft.com/office/drawing/2014/main" id="{B3C866C0-3038-8442-BA41-A69F535EEBA2}"/>
              </a:ext>
            </a:extLst>
          </p:cNvPr>
          <p:cNvSpPr/>
          <p:nvPr/>
        </p:nvSpPr>
        <p:spPr>
          <a:xfrm>
            <a:off x="3415971" y="4950984"/>
            <a:ext cx="6263254" cy="954107"/>
          </a:xfrm>
          <a:prstGeom prst="rect">
            <a:avLst/>
          </a:prstGeom>
          <a:noFill/>
        </p:spPr>
        <p:txBody>
          <a:bodyPr wrap="none" lIns="91440" tIns="45720" rIns="91440" bIns="45720">
            <a:spAutoFit/>
          </a:bodyPr>
          <a:lstStyle/>
          <a:p>
            <a:pPr algn="r"/>
            <a:r>
              <a:rPr lang="en-US" sz="28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Kofi Annan, </a:t>
            </a:r>
          </a:p>
          <a:p>
            <a:pPr algn="r"/>
            <a:r>
              <a:rPr lang="en-US" sz="28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Secretary-General of the UN (</a:t>
            </a:r>
            <a:r>
              <a:rPr lang="en-US" sz="28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1997-2006)</a:t>
            </a:r>
          </a:p>
        </p:txBody>
      </p:sp>
      <p:sp>
        <p:nvSpPr>
          <p:cNvPr id="2" name="TextBox 1">
            <a:extLst>
              <a:ext uri="{FF2B5EF4-FFF2-40B4-BE49-F238E27FC236}">
                <a16:creationId xmlns:a16="http://schemas.microsoft.com/office/drawing/2014/main" id="{4F394813-3A84-A799-B14F-6D2637D42CE4}"/>
              </a:ext>
            </a:extLst>
          </p:cNvPr>
          <p:cNvSpPr txBox="1"/>
          <p:nvPr/>
        </p:nvSpPr>
        <p:spPr>
          <a:xfrm>
            <a:off x="8610599" y="6538752"/>
            <a:ext cx="2743201" cy="252249"/>
          </a:xfrm>
          <a:prstGeom prst="rect">
            <a:avLst/>
          </a:prstGeom>
        </p:spPr>
        <p:txBody>
          <a:bodyPr wrap="square" lIns="0" tIns="0" rIns="0" bIns="0" rtlCol="0" anchor="t">
            <a:spAutoFit/>
          </a:bodyPr>
          <a:lstStyle/>
          <a:p>
            <a:pPr algn="r">
              <a:lnSpc>
                <a:spcPts val="2240"/>
              </a:lnSpc>
            </a:pPr>
            <a:r>
              <a:rPr lang="en-US" sz="1200" spc="320" dirty="0">
                <a:solidFill>
                  <a:srgbClr val="FFFEE6"/>
                </a:solidFill>
                <a:latin typeface="Montserrat Classic"/>
              </a:rPr>
              <a:t>HREC Education </a:t>
            </a:r>
          </a:p>
        </p:txBody>
      </p:sp>
      <p:pic>
        <p:nvPicPr>
          <p:cNvPr id="3" name="Picture 2" descr="HREC Education logo">
            <a:extLst>
              <a:ext uri="{FF2B5EF4-FFF2-40B4-BE49-F238E27FC236}">
                <a16:creationId xmlns:a16="http://schemas.microsoft.com/office/drawing/2014/main" id="{53F41A81-4B2E-8711-04F8-BF85DDB20A14}"/>
              </a:ext>
            </a:extLst>
          </p:cNvPr>
          <p:cNvPicPr>
            <a:picLocks noChangeAspect="1"/>
          </p:cNvPicPr>
          <p:nvPr/>
        </p:nvPicPr>
        <p:blipFill>
          <a:blip r:embed="rId3"/>
          <a:stretch>
            <a:fillRect/>
          </a:stretch>
        </p:blipFill>
        <p:spPr>
          <a:xfrm>
            <a:off x="8915399" y="6343613"/>
            <a:ext cx="747493" cy="457466"/>
          </a:xfrm>
          <a:prstGeom prst="rect">
            <a:avLst/>
          </a:prstGeom>
        </p:spPr>
      </p:pic>
      <p:sp>
        <p:nvSpPr>
          <p:cNvPr id="8" name="TextBox 7">
            <a:extLst>
              <a:ext uri="{FF2B5EF4-FFF2-40B4-BE49-F238E27FC236}">
                <a16:creationId xmlns:a16="http://schemas.microsoft.com/office/drawing/2014/main" id="{20C453E9-5C9D-598B-50BC-3C2DF0575DDA}"/>
              </a:ext>
            </a:extLst>
          </p:cNvPr>
          <p:cNvSpPr txBox="1"/>
          <p:nvPr/>
        </p:nvSpPr>
        <p:spPr>
          <a:xfrm>
            <a:off x="11328400" y="6544976"/>
            <a:ext cx="457200" cy="307777"/>
          </a:xfrm>
          <a:prstGeom prst="rect">
            <a:avLst/>
          </a:prstGeom>
          <a:noFill/>
        </p:spPr>
        <p:txBody>
          <a:bodyPr wrap="square" rtlCol="0">
            <a:spAutoFit/>
          </a:bodyPr>
          <a:lstStyle/>
          <a:p>
            <a:r>
              <a:rPr lang="en-US" sz="1400" dirty="0">
                <a:solidFill>
                  <a:srgbClr val="FFFEE6"/>
                </a:solidFill>
              </a:rPr>
              <a:t>23</a:t>
            </a:r>
          </a:p>
        </p:txBody>
      </p:sp>
    </p:spTree>
    <p:extLst>
      <p:ext uri="{BB962C8B-B14F-4D97-AF65-F5344CB8AC3E}">
        <p14:creationId xmlns:p14="http://schemas.microsoft.com/office/powerpoint/2010/main" val="251383943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E5A235"/>
        </a:solidFill>
        <a:effectLst/>
      </p:bgPr>
    </p:bg>
    <p:spTree>
      <p:nvGrpSpPr>
        <p:cNvPr id="1" name=""/>
        <p:cNvGrpSpPr/>
        <p:nvPr/>
      </p:nvGrpSpPr>
      <p:grpSpPr>
        <a:xfrm>
          <a:off x="0" y="0"/>
          <a:ext cx="0" cy="0"/>
          <a:chOff x="0" y="0"/>
          <a:chExt cx="0" cy="0"/>
        </a:xfrm>
      </p:grpSpPr>
      <p:pic>
        <p:nvPicPr>
          <p:cNvPr id="9" name="Picture 8" descr="A picture containing person, wall, indoor&#10;&#10;Description automatically generated">
            <a:extLst>
              <a:ext uri="{FF2B5EF4-FFF2-40B4-BE49-F238E27FC236}">
                <a16:creationId xmlns:a16="http://schemas.microsoft.com/office/drawing/2014/main" id="{86D82420-1EA7-8245-923C-19C932DD47CD}"/>
              </a:ext>
            </a:extLst>
          </p:cNvPr>
          <p:cNvPicPr>
            <a:picLocks noChangeAspect="1"/>
          </p:cNvPicPr>
          <p:nvPr/>
        </p:nvPicPr>
        <p:blipFill>
          <a:blip r:embed="rId3"/>
          <a:stretch>
            <a:fillRect/>
          </a:stretch>
        </p:blipFill>
        <p:spPr>
          <a:xfrm>
            <a:off x="-1" y="-1"/>
            <a:ext cx="6317674" cy="6858001"/>
          </a:xfrm>
          <a:prstGeom prst="rect">
            <a:avLst/>
          </a:prstGeom>
        </p:spPr>
      </p:pic>
      <p:sp>
        <p:nvSpPr>
          <p:cNvPr id="10" name="TextBox 9">
            <a:extLst>
              <a:ext uri="{FF2B5EF4-FFF2-40B4-BE49-F238E27FC236}">
                <a16:creationId xmlns:a16="http://schemas.microsoft.com/office/drawing/2014/main" id="{29CE4720-2741-B848-B06F-36551C8054D1}"/>
              </a:ext>
            </a:extLst>
          </p:cNvPr>
          <p:cNvSpPr txBox="1"/>
          <p:nvPr/>
        </p:nvSpPr>
        <p:spPr>
          <a:xfrm>
            <a:off x="6317673" y="859602"/>
            <a:ext cx="5874327" cy="600164"/>
          </a:xfrm>
          <a:prstGeom prst="rect">
            <a:avLst/>
          </a:prstGeom>
          <a:noFill/>
        </p:spPr>
        <p:txBody>
          <a:bodyPr wrap="square" rtlCol="0">
            <a:spAutoFit/>
          </a:bodyPr>
          <a:lstStyle/>
          <a:p>
            <a:pPr algn="ctr"/>
            <a:r>
              <a:rPr lang="en-US" sz="3300" b="1" dirty="0">
                <a:solidFill>
                  <a:srgbClr val="7C0100"/>
                </a:solidFill>
              </a:rPr>
              <a:t>HOLODOMOR MEMORIAL DAY</a:t>
            </a:r>
          </a:p>
        </p:txBody>
      </p:sp>
      <p:sp>
        <p:nvSpPr>
          <p:cNvPr id="11" name="TextBox 10">
            <a:extLst>
              <a:ext uri="{FF2B5EF4-FFF2-40B4-BE49-F238E27FC236}">
                <a16:creationId xmlns:a16="http://schemas.microsoft.com/office/drawing/2014/main" id="{0117E1A3-DED9-314B-8237-0F10C0A66D29}"/>
              </a:ext>
            </a:extLst>
          </p:cNvPr>
          <p:cNvSpPr txBox="1"/>
          <p:nvPr/>
        </p:nvSpPr>
        <p:spPr>
          <a:xfrm>
            <a:off x="6317673" y="1551949"/>
            <a:ext cx="5874327" cy="1077218"/>
          </a:xfrm>
          <a:prstGeom prst="rect">
            <a:avLst/>
          </a:prstGeom>
          <a:noFill/>
        </p:spPr>
        <p:txBody>
          <a:bodyPr wrap="square" rtlCol="0">
            <a:spAutoFit/>
          </a:bodyPr>
          <a:lstStyle/>
          <a:p>
            <a:pPr algn="ctr"/>
            <a:r>
              <a:rPr lang="uk-UA" sz="3200" dirty="0">
                <a:solidFill>
                  <a:schemeClr val="bg1"/>
                </a:solidFill>
              </a:rPr>
              <a:t>Запали свічку.</a:t>
            </a:r>
            <a:endParaRPr lang="en-US" sz="3200" dirty="0">
              <a:solidFill>
                <a:schemeClr val="bg1"/>
              </a:solidFill>
            </a:endParaRPr>
          </a:p>
          <a:p>
            <a:pPr algn="ctr"/>
            <a:r>
              <a:rPr lang="en-US" sz="3200" dirty="0"/>
              <a:t>Light a candle. </a:t>
            </a:r>
          </a:p>
        </p:txBody>
      </p:sp>
      <p:sp>
        <p:nvSpPr>
          <p:cNvPr id="12" name="TextBox 11">
            <a:extLst>
              <a:ext uri="{FF2B5EF4-FFF2-40B4-BE49-F238E27FC236}">
                <a16:creationId xmlns:a16="http://schemas.microsoft.com/office/drawing/2014/main" id="{5A58E812-A507-9F4B-9B92-AE4C6230E78F}"/>
              </a:ext>
            </a:extLst>
          </p:cNvPr>
          <p:cNvSpPr txBox="1"/>
          <p:nvPr/>
        </p:nvSpPr>
        <p:spPr>
          <a:xfrm>
            <a:off x="6442363" y="3119582"/>
            <a:ext cx="5659891" cy="1508105"/>
          </a:xfrm>
          <a:prstGeom prst="rect">
            <a:avLst/>
          </a:prstGeom>
          <a:noFill/>
        </p:spPr>
        <p:txBody>
          <a:bodyPr wrap="square" rtlCol="0">
            <a:spAutoFit/>
          </a:bodyPr>
          <a:lstStyle/>
          <a:p>
            <a:pPr algn="just"/>
            <a:r>
              <a:rPr lang="en-US" sz="2300" dirty="0"/>
              <a:t>On the 4</a:t>
            </a:r>
            <a:r>
              <a:rPr lang="en-US" sz="2300" baseline="30000" dirty="0"/>
              <a:t>th</a:t>
            </a:r>
            <a:r>
              <a:rPr lang="en-US" sz="2300" dirty="0"/>
              <a:t> Friday of November each year, schools across Canada commemorate the Holodomor to remember those who were starved to death and those who survived. </a:t>
            </a:r>
          </a:p>
        </p:txBody>
      </p:sp>
      <p:sp>
        <p:nvSpPr>
          <p:cNvPr id="13" name="TextBox 12">
            <a:extLst>
              <a:ext uri="{FF2B5EF4-FFF2-40B4-BE49-F238E27FC236}">
                <a16:creationId xmlns:a16="http://schemas.microsoft.com/office/drawing/2014/main" id="{5B19ABBA-EA1D-BB4B-913F-6E3D4BB88BE5}"/>
              </a:ext>
            </a:extLst>
          </p:cNvPr>
          <p:cNvSpPr txBox="1"/>
          <p:nvPr/>
        </p:nvSpPr>
        <p:spPr>
          <a:xfrm>
            <a:off x="6670964" y="4699655"/>
            <a:ext cx="5174672" cy="738664"/>
          </a:xfrm>
          <a:prstGeom prst="rect">
            <a:avLst/>
          </a:prstGeom>
          <a:noFill/>
        </p:spPr>
        <p:txBody>
          <a:bodyPr wrap="square" rtlCol="0">
            <a:spAutoFit/>
          </a:bodyPr>
          <a:lstStyle/>
          <a:p>
            <a:pPr algn="ctr"/>
            <a:r>
              <a:rPr lang="en-US" sz="2100" dirty="0"/>
              <a:t>Worldwide commemoration is on the </a:t>
            </a:r>
          </a:p>
          <a:p>
            <a:pPr algn="ctr"/>
            <a:r>
              <a:rPr lang="en-US" sz="2100" dirty="0"/>
              <a:t>4</a:t>
            </a:r>
            <a:r>
              <a:rPr lang="en-US" sz="2100" baseline="30000" dirty="0"/>
              <a:t>th</a:t>
            </a:r>
            <a:r>
              <a:rPr lang="en-US" sz="2100" dirty="0"/>
              <a:t> Saturday in November annually. </a:t>
            </a:r>
          </a:p>
        </p:txBody>
      </p:sp>
      <p:sp>
        <p:nvSpPr>
          <p:cNvPr id="14" name="TextBox 13">
            <a:extLst>
              <a:ext uri="{FF2B5EF4-FFF2-40B4-BE49-F238E27FC236}">
                <a16:creationId xmlns:a16="http://schemas.microsoft.com/office/drawing/2014/main" id="{C5E9F4EA-5852-BA42-98E8-E425B616D754}"/>
              </a:ext>
            </a:extLst>
          </p:cNvPr>
          <p:cNvSpPr txBox="1"/>
          <p:nvPr/>
        </p:nvSpPr>
        <p:spPr>
          <a:xfrm>
            <a:off x="6670964" y="5725004"/>
            <a:ext cx="5174672" cy="523220"/>
          </a:xfrm>
          <a:prstGeom prst="rect">
            <a:avLst/>
          </a:prstGeom>
          <a:noFill/>
        </p:spPr>
        <p:txBody>
          <a:bodyPr wrap="square" rtlCol="0">
            <a:spAutoFit/>
          </a:bodyPr>
          <a:lstStyle/>
          <a:p>
            <a:pPr algn="ctr"/>
            <a:r>
              <a:rPr lang="en-US" sz="2800" b="1" dirty="0">
                <a:solidFill>
                  <a:srgbClr val="7C0100"/>
                </a:solidFill>
              </a:rPr>
              <a:t>www.education.holodomor.ca</a:t>
            </a:r>
          </a:p>
        </p:txBody>
      </p:sp>
      <p:sp>
        <p:nvSpPr>
          <p:cNvPr id="2" name="TextBox 1">
            <a:extLst>
              <a:ext uri="{FF2B5EF4-FFF2-40B4-BE49-F238E27FC236}">
                <a16:creationId xmlns:a16="http://schemas.microsoft.com/office/drawing/2014/main" id="{D6BDF853-C781-07E5-D93B-81BDC4A2B8D5}"/>
              </a:ext>
            </a:extLst>
          </p:cNvPr>
          <p:cNvSpPr txBox="1"/>
          <p:nvPr/>
        </p:nvSpPr>
        <p:spPr>
          <a:xfrm>
            <a:off x="8610599" y="6538752"/>
            <a:ext cx="2743201" cy="252249"/>
          </a:xfrm>
          <a:prstGeom prst="rect">
            <a:avLst/>
          </a:prstGeom>
        </p:spPr>
        <p:txBody>
          <a:bodyPr wrap="square" lIns="0" tIns="0" rIns="0" bIns="0" rtlCol="0" anchor="t">
            <a:spAutoFit/>
          </a:bodyPr>
          <a:lstStyle/>
          <a:p>
            <a:pPr algn="r">
              <a:lnSpc>
                <a:spcPts val="2240"/>
              </a:lnSpc>
            </a:pPr>
            <a:r>
              <a:rPr lang="en-US" sz="1200" spc="320" dirty="0">
                <a:solidFill>
                  <a:srgbClr val="FFFEE6"/>
                </a:solidFill>
                <a:latin typeface="Montserrat Classic"/>
              </a:rPr>
              <a:t>HREC Education </a:t>
            </a:r>
          </a:p>
        </p:txBody>
      </p:sp>
      <p:pic>
        <p:nvPicPr>
          <p:cNvPr id="3" name="Picture 2" descr="HREC Education logo">
            <a:extLst>
              <a:ext uri="{FF2B5EF4-FFF2-40B4-BE49-F238E27FC236}">
                <a16:creationId xmlns:a16="http://schemas.microsoft.com/office/drawing/2014/main" id="{8F7AFA86-0BA3-8863-818A-BCA885E23906}"/>
              </a:ext>
            </a:extLst>
          </p:cNvPr>
          <p:cNvPicPr>
            <a:picLocks noChangeAspect="1"/>
          </p:cNvPicPr>
          <p:nvPr/>
        </p:nvPicPr>
        <p:blipFill>
          <a:blip r:embed="rId4"/>
          <a:stretch>
            <a:fillRect/>
          </a:stretch>
        </p:blipFill>
        <p:spPr>
          <a:xfrm>
            <a:off x="8915399" y="6343613"/>
            <a:ext cx="747493" cy="457466"/>
          </a:xfrm>
          <a:prstGeom prst="rect">
            <a:avLst/>
          </a:prstGeom>
        </p:spPr>
      </p:pic>
      <p:sp>
        <p:nvSpPr>
          <p:cNvPr id="4" name="TextBox 3">
            <a:extLst>
              <a:ext uri="{FF2B5EF4-FFF2-40B4-BE49-F238E27FC236}">
                <a16:creationId xmlns:a16="http://schemas.microsoft.com/office/drawing/2014/main" id="{3C31130D-C9D4-BEC1-C267-56C617E216E1}"/>
              </a:ext>
            </a:extLst>
          </p:cNvPr>
          <p:cNvSpPr txBox="1"/>
          <p:nvPr/>
        </p:nvSpPr>
        <p:spPr>
          <a:xfrm>
            <a:off x="11328400" y="6544976"/>
            <a:ext cx="457200" cy="307777"/>
          </a:xfrm>
          <a:prstGeom prst="rect">
            <a:avLst/>
          </a:prstGeom>
          <a:noFill/>
        </p:spPr>
        <p:txBody>
          <a:bodyPr wrap="square" rtlCol="0">
            <a:spAutoFit/>
          </a:bodyPr>
          <a:lstStyle/>
          <a:p>
            <a:r>
              <a:rPr lang="en-US" sz="1400" dirty="0">
                <a:solidFill>
                  <a:srgbClr val="FFFEE6"/>
                </a:solidFill>
              </a:rPr>
              <a:t>24</a:t>
            </a:r>
          </a:p>
        </p:txBody>
      </p:sp>
    </p:spTree>
    <p:extLst>
      <p:ext uri="{BB962C8B-B14F-4D97-AF65-F5344CB8AC3E}">
        <p14:creationId xmlns:p14="http://schemas.microsoft.com/office/powerpoint/2010/main" val="97133405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E5A235"/>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C32DF3D-3F59-481D-A237-77C31AD492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Freeform: Shape 9">
            <a:extLst>
              <a:ext uri="{FF2B5EF4-FFF2-40B4-BE49-F238E27FC236}">
                <a16:creationId xmlns:a16="http://schemas.microsoft.com/office/drawing/2014/main" id="{32F02326-30C4-4095-988F-932A425AE2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39686" y="0"/>
            <a:ext cx="7152315" cy="6858000"/>
          </a:xfrm>
          <a:custGeom>
            <a:avLst/>
            <a:gdLst>
              <a:gd name="connsiteX0" fmla="*/ 17101 w 7152315"/>
              <a:gd name="connsiteY0" fmla="*/ 0 h 6858000"/>
              <a:gd name="connsiteX1" fmla="*/ 7152315 w 7152315"/>
              <a:gd name="connsiteY1" fmla="*/ 0 h 6858000"/>
              <a:gd name="connsiteX2" fmla="*/ 7152315 w 7152315"/>
              <a:gd name="connsiteY2" fmla="*/ 6858000 h 6858000"/>
              <a:gd name="connsiteX3" fmla="*/ 15999 w 7152315"/>
              <a:gd name="connsiteY3" fmla="*/ 6858000 h 6858000"/>
              <a:gd name="connsiteX4" fmla="*/ 9729 w 7152315"/>
              <a:gd name="connsiteY4" fmla="*/ 6734157 h 6858000"/>
              <a:gd name="connsiteX5" fmla="*/ 15819 w 7152315"/>
              <a:gd name="connsiteY5" fmla="*/ 6122264 h 6858000"/>
              <a:gd name="connsiteX6" fmla="*/ 11379 w 7152315"/>
              <a:gd name="connsiteY6" fmla="*/ 5614784 h 6858000"/>
              <a:gd name="connsiteX7" fmla="*/ 20006 w 7152315"/>
              <a:gd name="connsiteY7" fmla="*/ 5204359 h 6858000"/>
              <a:gd name="connsiteX8" fmla="*/ 16962 w 7152315"/>
              <a:gd name="connsiteY8" fmla="*/ 4811696 h 6858000"/>
              <a:gd name="connsiteX9" fmla="*/ 13409 w 7152315"/>
              <a:gd name="connsiteY9" fmla="*/ 4358135 h 6858000"/>
              <a:gd name="connsiteX10" fmla="*/ 12774 w 7152315"/>
              <a:gd name="connsiteY10" fmla="*/ 4038423 h 6858000"/>
              <a:gd name="connsiteX11" fmla="*/ 10110 w 7152315"/>
              <a:gd name="connsiteY11" fmla="*/ 3630663 h 6858000"/>
              <a:gd name="connsiteX12" fmla="*/ 16581 w 7152315"/>
              <a:gd name="connsiteY12" fmla="*/ 3275427 h 6858000"/>
              <a:gd name="connsiteX13" fmla="*/ 27872 w 7152315"/>
              <a:gd name="connsiteY13" fmla="*/ 2871219 h 6858000"/>
              <a:gd name="connsiteX14" fmla="*/ 17596 w 7152315"/>
              <a:gd name="connsiteY14" fmla="*/ 2235600 h 6858000"/>
              <a:gd name="connsiteX15" fmla="*/ 14170 w 7152315"/>
              <a:gd name="connsiteY15" fmla="*/ 1894827 h 6858000"/>
              <a:gd name="connsiteX16" fmla="*/ 11632 w 7152315"/>
              <a:gd name="connsiteY16" fmla="*/ 1603026 h 6858000"/>
              <a:gd name="connsiteX17" fmla="*/ 14551 w 7152315"/>
              <a:gd name="connsiteY17" fmla="*/ 1307799 h 6858000"/>
              <a:gd name="connsiteX18" fmla="*/ 14551 w 7152315"/>
              <a:gd name="connsiteY18" fmla="*/ 887733 h 6858000"/>
              <a:gd name="connsiteX19" fmla="*/ 849 w 7152315"/>
              <a:gd name="connsiteY19" fmla="*/ 349169 h 6858000"/>
              <a:gd name="connsiteX20" fmla="*/ 1404 w 7152315"/>
              <a:gd name="connsiteY20" fmla="*/ 16059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152315" h="6858000">
                <a:moveTo>
                  <a:pt x="17101" y="0"/>
                </a:moveTo>
                <a:lnTo>
                  <a:pt x="7152315" y="0"/>
                </a:lnTo>
                <a:lnTo>
                  <a:pt x="7152315" y="6858000"/>
                </a:lnTo>
                <a:lnTo>
                  <a:pt x="15999" y="6858000"/>
                </a:lnTo>
                <a:lnTo>
                  <a:pt x="9729" y="6734157"/>
                </a:lnTo>
                <a:cubicBezTo>
                  <a:pt x="5924" y="6530150"/>
                  <a:pt x="12521" y="6326271"/>
                  <a:pt x="15819" y="6122264"/>
                </a:cubicBezTo>
                <a:cubicBezTo>
                  <a:pt x="18484" y="5952766"/>
                  <a:pt x="-1689" y="5783013"/>
                  <a:pt x="11379" y="5614784"/>
                </a:cubicBezTo>
                <a:cubicBezTo>
                  <a:pt x="22112" y="5478259"/>
                  <a:pt x="24992" y="5341214"/>
                  <a:pt x="20006" y="5204359"/>
                </a:cubicBezTo>
                <a:cubicBezTo>
                  <a:pt x="14932" y="5073429"/>
                  <a:pt x="13917" y="4942537"/>
                  <a:pt x="16962" y="4811696"/>
                </a:cubicBezTo>
                <a:cubicBezTo>
                  <a:pt x="20640" y="4660467"/>
                  <a:pt x="16962" y="4509238"/>
                  <a:pt x="13409" y="4358135"/>
                </a:cubicBezTo>
                <a:cubicBezTo>
                  <a:pt x="10872" y="4251565"/>
                  <a:pt x="10998" y="4144994"/>
                  <a:pt x="12774" y="4038423"/>
                </a:cubicBezTo>
                <a:cubicBezTo>
                  <a:pt x="15185" y="3902545"/>
                  <a:pt x="19879" y="3766540"/>
                  <a:pt x="10110" y="3630663"/>
                </a:cubicBezTo>
                <a:cubicBezTo>
                  <a:pt x="1178" y="3512306"/>
                  <a:pt x="3347" y="3393378"/>
                  <a:pt x="16581" y="3275427"/>
                </a:cubicBezTo>
                <a:cubicBezTo>
                  <a:pt x="33403" y="3141377"/>
                  <a:pt x="37183" y="3006006"/>
                  <a:pt x="27872" y="2871219"/>
                </a:cubicBezTo>
                <a:cubicBezTo>
                  <a:pt x="11315" y="2659765"/>
                  <a:pt x="7890" y="2447486"/>
                  <a:pt x="17596" y="2235600"/>
                </a:cubicBezTo>
                <a:cubicBezTo>
                  <a:pt x="22797" y="2122038"/>
                  <a:pt x="21655" y="2008261"/>
                  <a:pt x="14170" y="1894827"/>
                </a:cubicBezTo>
                <a:cubicBezTo>
                  <a:pt x="8144" y="1797670"/>
                  <a:pt x="7294" y="1700272"/>
                  <a:pt x="11632" y="1603026"/>
                </a:cubicBezTo>
                <a:cubicBezTo>
                  <a:pt x="15566" y="1504575"/>
                  <a:pt x="17215" y="1406124"/>
                  <a:pt x="14551" y="1307799"/>
                </a:cubicBezTo>
                <a:cubicBezTo>
                  <a:pt x="10872" y="1168242"/>
                  <a:pt x="10110" y="1027798"/>
                  <a:pt x="14551" y="887733"/>
                </a:cubicBezTo>
                <a:cubicBezTo>
                  <a:pt x="20894" y="708085"/>
                  <a:pt x="3132" y="528817"/>
                  <a:pt x="849" y="349169"/>
                </a:cubicBezTo>
                <a:cubicBezTo>
                  <a:pt x="24" y="286241"/>
                  <a:pt x="-769" y="223346"/>
                  <a:pt x="1404" y="160593"/>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 name="Content Placeholder 2">
            <a:extLst>
              <a:ext uri="{FF2B5EF4-FFF2-40B4-BE49-F238E27FC236}">
                <a16:creationId xmlns:a16="http://schemas.microsoft.com/office/drawing/2014/main" id="{438015C1-BD85-BE4F-A622-097B9AB105F8}"/>
              </a:ext>
            </a:extLst>
          </p:cNvPr>
          <p:cNvSpPr>
            <a:spLocks noGrp="1"/>
          </p:cNvSpPr>
          <p:nvPr>
            <p:ph idx="1"/>
          </p:nvPr>
        </p:nvSpPr>
        <p:spPr>
          <a:xfrm>
            <a:off x="4685174" y="0"/>
            <a:ext cx="7506826" cy="6882732"/>
          </a:xfrm>
          <a:solidFill>
            <a:srgbClr val="7C0000"/>
          </a:solidFill>
        </p:spPr>
        <p:txBody>
          <a:bodyPr anchor="ctr">
            <a:noAutofit/>
          </a:bodyPr>
          <a:lstStyle/>
          <a:p>
            <a:pPr marL="0" indent="0" algn="ctr">
              <a:lnSpc>
                <a:spcPct val="90000"/>
              </a:lnSpc>
              <a:buNone/>
            </a:pPr>
            <a:r>
              <a:rPr lang="en-US" sz="1600" b="1" dirty="0">
                <a:solidFill>
                  <a:srgbClr val="FFFFFF"/>
                </a:solidFill>
              </a:rPr>
              <a:t>Valentina Kuryliw, Director of Education</a:t>
            </a:r>
          </a:p>
          <a:p>
            <a:pPr marL="0" indent="0" algn="ctr">
              <a:lnSpc>
                <a:spcPct val="90000"/>
              </a:lnSpc>
              <a:buNone/>
            </a:pPr>
            <a:r>
              <a:rPr lang="en-US" sz="1600" b="1" dirty="0">
                <a:solidFill>
                  <a:srgbClr val="FFFFFF"/>
                </a:solidFill>
              </a:rPr>
              <a:t>Holodomor Research and Education Consortium</a:t>
            </a:r>
          </a:p>
          <a:p>
            <a:pPr marL="0" indent="0" algn="ctr">
              <a:lnSpc>
                <a:spcPct val="90000"/>
              </a:lnSpc>
              <a:buNone/>
            </a:pPr>
            <a:r>
              <a:rPr lang="en-US" sz="1600" b="1" dirty="0">
                <a:solidFill>
                  <a:srgbClr val="FFFFFF"/>
                </a:solidFill>
              </a:rPr>
              <a:t>(HREC Education)</a:t>
            </a:r>
          </a:p>
          <a:p>
            <a:pPr marL="0" indent="0">
              <a:lnSpc>
                <a:spcPct val="90000"/>
              </a:lnSpc>
              <a:buNone/>
            </a:pPr>
            <a:endParaRPr lang="en-US" sz="900" dirty="0">
              <a:solidFill>
                <a:srgbClr val="FFFFFF"/>
              </a:solidFill>
            </a:endParaRPr>
          </a:p>
          <a:p>
            <a:r>
              <a:rPr lang="en-CA" sz="1500" dirty="0">
                <a:solidFill>
                  <a:srgbClr val="FFFFFF"/>
                </a:solidFill>
              </a:rPr>
              <a:t>1932–1933 Archive Photo Documents, National Museum of the Holodomor-Genocide, Kyiv, Ukraine. Electronic resource: </a:t>
            </a:r>
            <a:r>
              <a:rPr lang="en-CA" sz="1500" u="sng" dirty="0">
                <a:solidFill>
                  <a:srgbClr val="00B0F0"/>
                </a:solidFill>
                <a:hlinkClick r:id="rId3">
                  <a:extLst>
                    <a:ext uri="{A12FA001-AC4F-418D-AE19-62706E023703}">
                      <ahyp:hlinkClr xmlns:ahyp="http://schemas.microsoft.com/office/drawing/2018/hyperlinkcolor" val="tx"/>
                    </a:ext>
                  </a:extLst>
                </a:hlinkClick>
              </a:rPr>
              <a:t>https://holodomormuseum.org.ua/en/</a:t>
            </a:r>
            <a:r>
              <a:rPr lang="en-CA" sz="1500" dirty="0">
                <a:solidFill>
                  <a:srgbClr val="00B0F0"/>
                </a:solidFill>
              </a:rPr>
              <a:t> </a:t>
            </a:r>
          </a:p>
          <a:p>
            <a:r>
              <a:rPr lang="en-CA" sz="1500" dirty="0">
                <a:solidFill>
                  <a:srgbClr val="FEE4CB"/>
                </a:solidFill>
              </a:rPr>
              <a:t>FAST – Voices Into Action, “Exposing the Ukrainian Holodomor – How starvation was used as a political weapon” video (Unit 2, Chapter 5), 2017. Electronic resource: </a:t>
            </a:r>
            <a:br>
              <a:rPr lang="en-CA" sz="1500" b="1" dirty="0">
                <a:solidFill>
                  <a:srgbClr val="FFFFFF"/>
                </a:solidFill>
              </a:rPr>
            </a:br>
            <a:r>
              <a:rPr lang="en-CA" sz="1500" u="sng" dirty="0">
                <a:solidFill>
                  <a:srgbClr val="00B0F0"/>
                </a:solidFill>
                <a:hlinkClick r:id="rId4">
                  <a:extLst>
                    <a:ext uri="{A12FA001-AC4F-418D-AE19-62706E023703}">
                      <ahyp:hlinkClr xmlns:ahyp="http://schemas.microsoft.com/office/drawing/2018/hyperlinkcolor" val="tx"/>
                    </a:ext>
                  </a:extLst>
                </a:hlinkClick>
              </a:rPr>
              <a:t>www.voicesintoaction.ca/Learn/Unit2/Chapter5/</a:t>
            </a:r>
            <a:endParaRPr lang="en-CA" sz="1500" dirty="0">
              <a:solidFill>
                <a:srgbClr val="00B0F0"/>
              </a:solidFill>
            </a:endParaRPr>
          </a:p>
          <a:p>
            <a:r>
              <a:rPr lang="en-CA" sz="1500" dirty="0">
                <a:solidFill>
                  <a:srgbClr val="FFFFFF"/>
                </a:solidFill>
              </a:rPr>
              <a:t>Hunter, Ian. “A Tale of Truth and Two Journalists,” </a:t>
            </a:r>
            <a:r>
              <a:rPr lang="en-CA" sz="1500" i="1" dirty="0">
                <a:solidFill>
                  <a:srgbClr val="FFFFFF"/>
                </a:solidFill>
              </a:rPr>
              <a:t>Report Magazine</a:t>
            </a:r>
            <a:r>
              <a:rPr lang="en-CA" sz="1500" dirty="0">
                <a:solidFill>
                  <a:srgbClr val="FFFFFF"/>
                </a:solidFill>
              </a:rPr>
              <a:t>, March 27, 2000.</a:t>
            </a:r>
          </a:p>
          <a:p>
            <a:r>
              <a:rPr lang="en-CA" sz="1500" dirty="0">
                <a:solidFill>
                  <a:srgbClr val="FEE4CB"/>
                </a:solidFill>
              </a:rPr>
              <a:t>Klid, Bohdan, and Alexander J. Motyl, eds. </a:t>
            </a:r>
            <a:r>
              <a:rPr lang="en-CA" sz="1500" i="1" dirty="0">
                <a:solidFill>
                  <a:srgbClr val="FEE4CB"/>
                </a:solidFill>
              </a:rPr>
              <a:t>The Holodomor Reader: A Sourcebook on the Famine of 1932–1933 in Ukraine.</a:t>
            </a:r>
            <a:r>
              <a:rPr lang="en-CA" sz="1500" dirty="0">
                <a:solidFill>
                  <a:srgbClr val="FEE4CB"/>
                </a:solidFill>
              </a:rPr>
              <a:t> Edmonton: CIUS Press, 2012. </a:t>
            </a:r>
          </a:p>
          <a:p>
            <a:r>
              <a:rPr lang="en-CA" sz="1500" dirty="0">
                <a:solidFill>
                  <a:srgbClr val="FFFFFF"/>
                </a:solidFill>
              </a:rPr>
              <a:t>Kuryliw, Valentina. </a:t>
            </a:r>
            <a:r>
              <a:rPr lang="en-CA" sz="1500" i="1" dirty="0">
                <a:solidFill>
                  <a:srgbClr val="FFFFFF"/>
                </a:solidFill>
              </a:rPr>
              <a:t>Holodomor in Ukraine, the Genocidal Famine 1932–1933: Learning Materials for Teachers and Students</a:t>
            </a:r>
            <a:r>
              <a:rPr lang="en-CA" sz="1500" dirty="0">
                <a:solidFill>
                  <a:srgbClr val="FFFFFF"/>
                </a:solidFill>
              </a:rPr>
              <a:t>. Toronto: CIUS Press, 2018. </a:t>
            </a:r>
          </a:p>
          <a:p>
            <a:r>
              <a:rPr lang="en-CA" sz="1500" dirty="0">
                <a:solidFill>
                  <a:srgbClr val="FEE4CB"/>
                </a:solidFill>
              </a:rPr>
              <a:t>Ochrymovych, Ariadna, prod. and dir. </a:t>
            </a:r>
            <a:r>
              <a:rPr lang="en-CA" sz="1500" i="1" dirty="0">
                <a:solidFill>
                  <a:srgbClr val="FEE4CB"/>
                </a:solidFill>
              </a:rPr>
              <a:t>Holodomor, Voices of Survivors</a:t>
            </a:r>
            <a:r>
              <a:rPr lang="en-CA" sz="1500" dirty="0">
                <a:solidFill>
                  <a:srgbClr val="FEE4CB"/>
                </a:solidFill>
              </a:rPr>
              <a:t>. Toronto: Ukrainian Canadian Research and Documentation Centre, 2015. Electronic resource: </a:t>
            </a:r>
            <a:r>
              <a:rPr lang="en-CA" sz="1500" u="sng" dirty="0">
                <a:solidFill>
                  <a:srgbClr val="00B0F0"/>
                </a:solidFill>
                <a:hlinkClick r:id="rId5">
                  <a:extLst>
                    <a:ext uri="{A12FA001-AC4F-418D-AE19-62706E023703}">
                      <ahyp:hlinkClr xmlns:ahyp="http://schemas.microsoft.com/office/drawing/2018/hyperlinkcolor" val="tx"/>
                    </a:ext>
                  </a:extLst>
                </a:hlinkClick>
              </a:rPr>
              <a:t>https://www.youtube.com/watch?time_continue=2&amp;v=F5YjztNdRwk&amp;feature=emb_logo</a:t>
            </a:r>
            <a:r>
              <a:rPr lang="en-CA" sz="1500" dirty="0">
                <a:solidFill>
                  <a:srgbClr val="00B0F0"/>
                </a:solidFill>
              </a:rPr>
              <a:t> </a:t>
            </a:r>
          </a:p>
          <a:p>
            <a:r>
              <a:rPr lang="en-CA" sz="1500" dirty="0">
                <a:solidFill>
                  <a:srgbClr val="FFFFFF"/>
                </a:solidFill>
              </a:rPr>
              <a:t>Pyrih, Ruslan, ed. </a:t>
            </a:r>
            <a:r>
              <a:rPr lang="en-CA" sz="1500" i="1" dirty="0">
                <a:solidFill>
                  <a:srgbClr val="FFFFFF"/>
                </a:solidFill>
              </a:rPr>
              <a:t>Holodomor of 1932–33 in Ukraine: Documents and Materials</a:t>
            </a:r>
            <a:r>
              <a:rPr lang="en-CA" sz="1500" dirty="0">
                <a:solidFill>
                  <a:srgbClr val="FFFFFF"/>
                </a:solidFill>
              </a:rPr>
              <a:t>. Translated by Stephen Bandera. Kyiv: Kyiv-Mohyla Academy Publishing House, 2008. </a:t>
            </a:r>
          </a:p>
          <a:p>
            <a:r>
              <a:rPr lang="en-CA" sz="1500" dirty="0">
                <a:solidFill>
                  <a:srgbClr val="FEE4CB"/>
                </a:solidFill>
              </a:rPr>
              <a:t>Šnore, Edvīns, dir. </a:t>
            </a:r>
            <a:r>
              <a:rPr lang="en-CA" sz="1500" i="1" dirty="0">
                <a:solidFill>
                  <a:srgbClr val="FEE4CB"/>
                </a:solidFill>
              </a:rPr>
              <a:t>The Soviet Story</a:t>
            </a:r>
            <a:r>
              <a:rPr lang="en-CA" sz="1500" dirty="0">
                <a:solidFill>
                  <a:srgbClr val="FEE4CB"/>
                </a:solidFill>
              </a:rPr>
              <a:t>. 2008. Electronic resource: </a:t>
            </a:r>
            <a:r>
              <a:rPr lang="en-CA" sz="1500" u="sng" dirty="0">
                <a:solidFill>
                  <a:srgbClr val="00B0F0"/>
                </a:solidFill>
                <a:hlinkClick r:id="rId6">
                  <a:extLst>
                    <a:ext uri="{A12FA001-AC4F-418D-AE19-62706E023703}">
                      <ahyp:hlinkClr xmlns:ahyp="http://schemas.microsoft.com/office/drawing/2018/hyperlinkcolor" val="tx"/>
                    </a:ext>
                  </a:extLst>
                </a:hlinkClick>
              </a:rPr>
              <a:t>https://www.youtube.com/watch?v=zZTA8xc4_8w&amp;feature=youtu.be</a:t>
            </a:r>
            <a:r>
              <a:rPr lang="en-CA" sz="1500" dirty="0">
                <a:solidFill>
                  <a:srgbClr val="00B0F0"/>
                </a:solidFill>
              </a:rPr>
              <a:t> </a:t>
            </a:r>
          </a:p>
          <a:p>
            <a:r>
              <a:rPr lang="en-CA" sz="1500" dirty="0">
                <a:solidFill>
                  <a:srgbClr val="FFFFFF"/>
                </a:solidFill>
              </a:rPr>
              <a:t>Ukrainian Research Institute, Harvard University. Famine Web Map. Electronic resource: </a:t>
            </a:r>
            <a:r>
              <a:rPr lang="en-CA" sz="1500" u="sng" dirty="0">
                <a:solidFill>
                  <a:srgbClr val="00B0F0"/>
                </a:solidFill>
                <a:hlinkClick r:id="rId7">
                  <a:extLst>
                    <a:ext uri="{A12FA001-AC4F-418D-AE19-62706E023703}">
                      <ahyp:hlinkClr xmlns:ahyp="http://schemas.microsoft.com/office/drawing/2018/hyperlinkcolor" val="tx"/>
                    </a:ext>
                  </a:extLst>
                </a:hlinkClick>
              </a:rPr>
              <a:t>http://gis.huri.harvard.edu/historical-atlas/the-great-famine/famine-web-map.html</a:t>
            </a:r>
            <a:r>
              <a:rPr lang="en-CA" sz="1500" dirty="0">
                <a:solidFill>
                  <a:srgbClr val="00B0F0"/>
                </a:solidFill>
              </a:rPr>
              <a:t> </a:t>
            </a:r>
          </a:p>
          <a:p>
            <a:r>
              <a:rPr lang="en-CA" sz="1500" dirty="0">
                <a:solidFill>
                  <a:srgbClr val="FEE4CB"/>
                </a:solidFill>
              </a:rPr>
              <a:t>Ukrainian Canadian Research and Documentation Centre, Ukrainian Canadian Congress, and Ukrainian World Congress. </a:t>
            </a:r>
            <a:r>
              <a:rPr lang="en-CA" sz="1500" i="1" dirty="0">
                <a:solidFill>
                  <a:srgbClr val="FEE4CB"/>
                </a:solidFill>
              </a:rPr>
              <a:t>Share the Story</a:t>
            </a:r>
            <a:r>
              <a:rPr lang="en-CA" sz="1500" dirty="0">
                <a:solidFill>
                  <a:srgbClr val="FEE4CB"/>
                </a:solidFill>
              </a:rPr>
              <a:t>. Electronic resource: </a:t>
            </a:r>
            <a:r>
              <a:rPr lang="en-CA" sz="1500" u="sng" dirty="0">
                <a:solidFill>
                  <a:srgbClr val="00B0F0"/>
                </a:solidFill>
                <a:hlinkClick r:id="rId8">
                  <a:extLst>
                    <a:ext uri="{A12FA001-AC4F-418D-AE19-62706E023703}">
                      <ahyp:hlinkClr xmlns:ahyp="http://schemas.microsoft.com/office/drawing/2018/hyperlinkcolor" val="tx"/>
                    </a:ext>
                  </a:extLst>
                </a:hlinkClick>
              </a:rPr>
              <a:t>www.sharethestory.ca</a:t>
            </a:r>
            <a:endParaRPr lang="en-CA" sz="1500" dirty="0">
              <a:solidFill>
                <a:srgbClr val="00B0F0"/>
              </a:solidFill>
            </a:endParaRPr>
          </a:p>
          <a:p>
            <a:pPr marL="0" indent="0">
              <a:lnSpc>
                <a:spcPct val="90000"/>
              </a:lnSpc>
              <a:buNone/>
            </a:pPr>
            <a:endParaRPr lang="en-US" sz="1350" dirty="0">
              <a:solidFill>
                <a:srgbClr val="FFFFFF"/>
              </a:solidFill>
            </a:endParaRPr>
          </a:p>
        </p:txBody>
      </p:sp>
      <p:sp>
        <p:nvSpPr>
          <p:cNvPr id="2" name="TextBox 1">
            <a:extLst>
              <a:ext uri="{FF2B5EF4-FFF2-40B4-BE49-F238E27FC236}">
                <a16:creationId xmlns:a16="http://schemas.microsoft.com/office/drawing/2014/main" id="{1A171570-808F-3F4C-A5C9-DE5C912CE2B3}"/>
              </a:ext>
            </a:extLst>
          </p:cNvPr>
          <p:cNvSpPr txBox="1"/>
          <p:nvPr/>
        </p:nvSpPr>
        <p:spPr>
          <a:xfrm>
            <a:off x="0" y="2510118"/>
            <a:ext cx="4685174" cy="584775"/>
          </a:xfrm>
          <a:prstGeom prst="rect">
            <a:avLst/>
          </a:prstGeom>
          <a:noFill/>
        </p:spPr>
        <p:txBody>
          <a:bodyPr wrap="square" rtlCol="0">
            <a:spAutoFit/>
          </a:bodyPr>
          <a:lstStyle/>
          <a:p>
            <a:pPr algn="ctr"/>
            <a:r>
              <a:rPr lang="en-US" sz="3200" b="1" dirty="0">
                <a:ln w="12700">
                  <a:noFill/>
                </a:ln>
                <a:solidFill>
                  <a:srgbClr val="7B0000"/>
                </a:solidFill>
              </a:rPr>
              <a:t>Bibliography:</a:t>
            </a:r>
            <a:endParaRPr lang="en-US" sz="3200" dirty="0">
              <a:solidFill>
                <a:srgbClr val="7B0000"/>
              </a:solidFill>
            </a:endParaRPr>
          </a:p>
        </p:txBody>
      </p:sp>
      <p:sp>
        <p:nvSpPr>
          <p:cNvPr id="4" name="TextBox 3">
            <a:extLst>
              <a:ext uri="{FF2B5EF4-FFF2-40B4-BE49-F238E27FC236}">
                <a16:creationId xmlns:a16="http://schemas.microsoft.com/office/drawing/2014/main" id="{A5BAE0BF-D09D-B14A-8FDB-26CB2CE8D948}"/>
              </a:ext>
            </a:extLst>
          </p:cNvPr>
          <p:cNvSpPr txBox="1"/>
          <p:nvPr/>
        </p:nvSpPr>
        <p:spPr>
          <a:xfrm>
            <a:off x="2021889" y="6534375"/>
            <a:ext cx="3242322" cy="307777"/>
          </a:xfrm>
          <a:prstGeom prst="rect">
            <a:avLst/>
          </a:prstGeom>
          <a:noFill/>
        </p:spPr>
        <p:txBody>
          <a:bodyPr wrap="square" rtlCol="0">
            <a:spAutoFit/>
          </a:bodyPr>
          <a:lstStyle/>
          <a:p>
            <a:pPr algn="ctr"/>
            <a:r>
              <a:rPr lang="en-US" sz="1400" dirty="0"/>
              <a:t>PowerPoint by Sophia Isajiw</a:t>
            </a:r>
          </a:p>
        </p:txBody>
      </p:sp>
      <p:sp>
        <p:nvSpPr>
          <p:cNvPr id="5" name="TextBox 4">
            <a:extLst>
              <a:ext uri="{FF2B5EF4-FFF2-40B4-BE49-F238E27FC236}">
                <a16:creationId xmlns:a16="http://schemas.microsoft.com/office/drawing/2014/main" id="{8FF1B015-4036-ED80-50B7-A103508289A4}"/>
              </a:ext>
            </a:extLst>
          </p:cNvPr>
          <p:cNvSpPr txBox="1"/>
          <p:nvPr/>
        </p:nvSpPr>
        <p:spPr>
          <a:xfrm>
            <a:off x="8610599" y="6576852"/>
            <a:ext cx="2743201" cy="252249"/>
          </a:xfrm>
          <a:prstGeom prst="rect">
            <a:avLst/>
          </a:prstGeom>
        </p:spPr>
        <p:txBody>
          <a:bodyPr wrap="square" lIns="0" tIns="0" rIns="0" bIns="0" rtlCol="0" anchor="t">
            <a:spAutoFit/>
          </a:bodyPr>
          <a:lstStyle/>
          <a:p>
            <a:pPr algn="r">
              <a:lnSpc>
                <a:spcPts val="2240"/>
              </a:lnSpc>
            </a:pPr>
            <a:r>
              <a:rPr lang="en-US" sz="1200" spc="320" dirty="0">
                <a:solidFill>
                  <a:srgbClr val="FFFEE6"/>
                </a:solidFill>
                <a:latin typeface="Montserrat Classic"/>
              </a:rPr>
              <a:t>HREC Education </a:t>
            </a:r>
          </a:p>
        </p:txBody>
      </p:sp>
      <p:pic>
        <p:nvPicPr>
          <p:cNvPr id="6" name="Picture 5" descr="HREC Education logo">
            <a:extLst>
              <a:ext uri="{FF2B5EF4-FFF2-40B4-BE49-F238E27FC236}">
                <a16:creationId xmlns:a16="http://schemas.microsoft.com/office/drawing/2014/main" id="{4BA92BD8-2E53-927A-A5C5-124038EE4AAA}"/>
              </a:ext>
            </a:extLst>
          </p:cNvPr>
          <p:cNvPicPr>
            <a:picLocks noChangeAspect="1"/>
          </p:cNvPicPr>
          <p:nvPr/>
        </p:nvPicPr>
        <p:blipFill>
          <a:blip r:embed="rId9"/>
          <a:stretch>
            <a:fillRect/>
          </a:stretch>
        </p:blipFill>
        <p:spPr>
          <a:xfrm>
            <a:off x="8915399" y="6381713"/>
            <a:ext cx="747493" cy="457466"/>
          </a:xfrm>
          <a:prstGeom prst="rect">
            <a:avLst/>
          </a:prstGeom>
        </p:spPr>
      </p:pic>
      <p:sp>
        <p:nvSpPr>
          <p:cNvPr id="12" name="TextBox 11">
            <a:extLst>
              <a:ext uri="{FF2B5EF4-FFF2-40B4-BE49-F238E27FC236}">
                <a16:creationId xmlns:a16="http://schemas.microsoft.com/office/drawing/2014/main" id="{EA8CB67D-AA77-4F1C-6567-DCBF44984F46}"/>
              </a:ext>
            </a:extLst>
          </p:cNvPr>
          <p:cNvSpPr txBox="1"/>
          <p:nvPr/>
        </p:nvSpPr>
        <p:spPr>
          <a:xfrm>
            <a:off x="11328400" y="6583076"/>
            <a:ext cx="457200" cy="307777"/>
          </a:xfrm>
          <a:prstGeom prst="rect">
            <a:avLst/>
          </a:prstGeom>
          <a:noFill/>
        </p:spPr>
        <p:txBody>
          <a:bodyPr wrap="square" rtlCol="0">
            <a:spAutoFit/>
          </a:bodyPr>
          <a:lstStyle/>
          <a:p>
            <a:r>
              <a:rPr lang="en-US" sz="1400" dirty="0">
                <a:solidFill>
                  <a:srgbClr val="FFFEE6"/>
                </a:solidFill>
              </a:rPr>
              <a:t>25</a:t>
            </a:r>
          </a:p>
        </p:txBody>
      </p:sp>
    </p:spTree>
    <p:extLst>
      <p:ext uri="{BB962C8B-B14F-4D97-AF65-F5344CB8AC3E}">
        <p14:creationId xmlns:p14="http://schemas.microsoft.com/office/powerpoint/2010/main" val="19967370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7C0000"/>
        </a:solidFill>
        <a:effectLst/>
      </p:bgPr>
    </p:bg>
    <p:spTree>
      <p:nvGrpSpPr>
        <p:cNvPr id="1" name=""/>
        <p:cNvGrpSpPr/>
        <p:nvPr/>
      </p:nvGrpSpPr>
      <p:grpSpPr>
        <a:xfrm>
          <a:off x="0" y="0"/>
          <a:ext cx="0" cy="0"/>
          <a:chOff x="0" y="0"/>
          <a:chExt cx="0" cy="0"/>
        </a:xfrm>
      </p:grpSpPr>
      <p:pic>
        <p:nvPicPr>
          <p:cNvPr id="7" name="Picture 6" descr="Graphical user interface, text, application&#10;&#10;Description automatically generated">
            <a:extLst>
              <a:ext uri="{FF2B5EF4-FFF2-40B4-BE49-F238E27FC236}">
                <a16:creationId xmlns:a16="http://schemas.microsoft.com/office/drawing/2014/main" id="{F92BCEC5-1901-7F43-B1A8-19E3F1547ADD}"/>
              </a:ext>
            </a:extLst>
          </p:cNvPr>
          <p:cNvPicPr>
            <a:picLocks noChangeAspect="1"/>
          </p:cNvPicPr>
          <p:nvPr/>
        </p:nvPicPr>
        <p:blipFill>
          <a:blip r:embed="rId3"/>
          <a:stretch>
            <a:fillRect/>
          </a:stretch>
        </p:blipFill>
        <p:spPr>
          <a:xfrm>
            <a:off x="4281889" y="863599"/>
            <a:ext cx="6794500" cy="5130800"/>
          </a:xfrm>
          <a:prstGeom prst="rect">
            <a:avLst/>
          </a:prstGeom>
        </p:spPr>
      </p:pic>
      <p:sp>
        <p:nvSpPr>
          <p:cNvPr id="8" name="TextBox 7">
            <a:extLst>
              <a:ext uri="{FF2B5EF4-FFF2-40B4-BE49-F238E27FC236}">
                <a16:creationId xmlns:a16="http://schemas.microsoft.com/office/drawing/2014/main" id="{6269E8E3-C8F5-A241-95CD-2969FFD8B159}"/>
              </a:ext>
            </a:extLst>
          </p:cNvPr>
          <p:cNvSpPr txBox="1"/>
          <p:nvPr/>
        </p:nvSpPr>
        <p:spPr>
          <a:xfrm>
            <a:off x="0" y="2951946"/>
            <a:ext cx="4281889" cy="954107"/>
          </a:xfrm>
          <a:prstGeom prst="rect">
            <a:avLst/>
          </a:prstGeom>
          <a:noFill/>
        </p:spPr>
        <p:txBody>
          <a:bodyPr wrap="square" rtlCol="0">
            <a:spAutoFit/>
          </a:bodyPr>
          <a:lstStyle/>
          <a:p>
            <a:pPr algn="ctr"/>
            <a:r>
              <a:rPr lang="en-US" sz="2800" b="1" dirty="0">
                <a:solidFill>
                  <a:srgbClr val="FFFEE6"/>
                </a:solidFill>
              </a:rPr>
              <a:t>STAGES OF HUMAN </a:t>
            </a:r>
          </a:p>
          <a:p>
            <a:pPr algn="ctr"/>
            <a:r>
              <a:rPr lang="en-US" sz="2800" b="1" dirty="0">
                <a:solidFill>
                  <a:srgbClr val="FFFEE6"/>
                </a:solidFill>
              </a:rPr>
              <a:t>RIGHTS ABUSE</a:t>
            </a:r>
          </a:p>
        </p:txBody>
      </p:sp>
      <p:sp>
        <p:nvSpPr>
          <p:cNvPr id="2" name="TextBox 1">
            <a:extLst>
              <a:ext uri="{FF2B5EF4-FFF2-40B4-BE49-F238E27FC236}">
                <a16:creationId xmlns:a16="http://schemas.microsoft.com/office/drawing/2014/main" id="{78195922-06BA-2912-B403-1F8094A8C1EC}"/>
              </a:ext>
            </a:extLst>
          </p:cNvPr>
          <p:cNvSpPr txBox="1"/>
          <p:nvPr/>
        </p:nvSpPr>
        <p:spPr>
          <a:xfrm>
            <a:off x="8610599" y="6538752"/>
            <a:ext cx="2743201" cy="252249"/>
          </a:xfrm>
          <a:prstGeom prst="rect">
            <a:avLst/>
          </a:prstGeom>
        </p:spPr>
        <p:txBody>
          <a:bodyPr wrap="square" lIns="0" tIns="0" rIns="0" bIns="0" rtlCol="0" anchor="t">
            <a:spAutoFit/>
          </a:bodyPr>
          <a:lstStyle/>
          <a:p>
            <a:pPr algn="r">
              <a:lnSpc>
                <a:spcPts val="2240"/>
              </a:lnSpc>
            </a:pPr>
            <a:r>
              <a:rPr lang="en-US" sz="1200" spc="320" dirty="0">
                <a:solidFill>
                  <a:srgbClr val="FFFEE6"/>
                </a:solidFill>
                <a:latin typeface="Montserrat Classic"/>
              </a:rPr>
              <a:t>HREC Education </a:t>
            </a:r>
          </a:p>
        </p:txBody>
      </p:sp>
      <p:pic>
        <p:nvPicPr>
          <p:cNvPr id="4" name="Picture 3" descr="HREC Education logo">
            <a:extLst>
              <a:ext uri="{FF2B5EF4-FFF2-40B4-BE49-F238E27FC236}">
                <a16:creationId xmlns:a16="http://schemas.microsoft.com/office/drawing/2014/main" id="{966F55FA-F0E5-DC2F-49DE-2D42FAA6F4A5}"/>
              </a:ext>
            </a:extLst>
          </p:cNvPr>
          <p:cNvPicPr>
            <a:picLocks noChangeAspect="1"/>
          </p:cNvPicPr>
          <p:nvPr/>
        </p:nvPicPr>
        <p:blipFill>
          <a:blip r:embed="rId4"/>
          <a:stretch>
            <a:fillRect/>
          </a:stretch>
        </p:blipFill>
        <p:spPr>
          <a:xfrm>
            <a:off x="8915399" y="6343613"/>
            <a:ext cx="747493" cy="457466"/>
          </a:xfrm>
          <a:prstGeom prst="rect">
            <a:avLst/>
          </a:prstGeom>
        </p:spPr>
      </p:pic>
      <p:sp>
        <p:nvSpPr>
          <p:cNvPr id="9" name="TextBox 8">
            <a:extLst>
              <a:ext uri="{FF2B5EF4-FFF2-40B4-BE49-F238E27FC236}">
                <a16:creationId xmlns:a16="http://schemas.microsoft.com/office/drawing/2014/main" id="{4814B197-AFCD-D107-F2DB-5D05351B7F4E}"/>
              </a:ext>
            </a:extLst>
          </p:cNvPr>
          <p:cNvSpPr txBox="1"/>
          <p:nvPr/>
        </p:nvSpPr>
        <p:spPr>
          <a:xfrm>
            <a:off x="11328400" y="6544976"/>
            <a:ext cx="362292" cy="307777"/>
          </a:xfrm>
          <a:prstGeom prst="rect">
            <a:avLst/>
          </a:prstGeom>
          <a:noFill/>
        </p:spPr>
        <p:txBody>
          <a:bodyPr wrap="square" rtlCol="0">
            <a:spAutoFit/>
          </a:bodyPr>
          <a:lstStyle/>
          <a:p>
            <a:r>
              <a:rPr lang="en-US" sz="1400" dirty="0">
                <a:solidFill>
                  <a:srgbClr val="FFFEE6"/>
                </a:solidFill>
              </a:rPr>
              <a:t>3</a:t>
            </a:r>
          </a:p>
        </p:txBody>
      </p:sp>
    </p:spTree>
    <p:extLst>
      <p:ext uri="{BB962C8B-B14F-4D97-AF65-F5344CB8AC3E}">
        <p14:creationId xmlns:p14="http://schemas.microsoft.com/office/powerpoint/2010/main" val="5922470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62000">
              <a:schemeClr val="accent2">
                <a:lumMod val="89000"/>
              </a:schemeClr>
            </a:gs>
            <a:gs pos="67000">
              <a:schemeClr val="accent2">
                <a:lumMod val="89000"/>
              </a:schemeClr>
            </a:gs>
            <a:gs pos="70000">
              <a:schemeClr val="accent2">
                <a:lumMod val="75000"/>
              </a:schemeClr>
            </a:gs>
            <a:gs pos="51000">
              <a:schemeClr val="accent2">
                <a:lumMod val="61374"/>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10" name="Rectangle 9">
            <a:extLst>
              <a:ext uri="{FF2B5EF4-FFF2-40B4-BE49-F238E27FC236}">
                <a16:creationId xmlns:a16="http://schemas.microsoft.com/office/drawing/2014/main" id="{3B410C70-F5F4-5841-A623-61B1B9AFF9D6}"/>
              </a:ext>
            </a:extLst>
          </p:cNvPr>
          <p:cNvSpPr/>
          <p:nvPr/>
        </p:nvSpPr>
        <p:spPr>
          <a:xfrm>
            <a:off x="2124079" y="1664499"/>
            <a:ext cx="8196090" cy="3416320"/>
          </a:xfrm>
          <a:prstGeom prst="rect">
            <a:avLst/>
          </a:prstGeom>
          <a:noFill/>
        </p:spPr>
        <p:txBody>
          <a:bodyPr wrap="none" lIns="91440" tIns="45720" rIns="91440" bIns="45720">
            <a:spAutoFit/>
          </a:bodyPr>
          <a:lstStyle/>
          <a:p>
            <a:pPr algn="ctr"/>
            <a:r>
              <a:rPr lang="en-US" sz="52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“A genocide begins with the</a:t>
            </a:r>
          </a:p>
          <a:p>
            <a:pPr algn="ctr"/>
            <a:r>
              <a:rPr lang="en-US" sz="52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killing of one man – </a:t>
            </a:r>
          </a:p>
          <a:p>
            <a:pPr algn="ctr"/>
            <a:r>
              <a:rPr lang="en-US" sz="52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not for</a:t>
            </a:r>
            <a:r>
              <a:rPr lang="en-US" sz="52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 </a:t>
            </a:r>
            <a:r>
              <a:rPr lang="en-US" sz="52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what he has done, </a:t>
            </a:r>
          </a:p>
          <a:p>
            <a:pPr algn="ctr"/>
            <a:r>
              <a:rPr lang="en-US" sz="52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but because of who he is.”</a:t>
            </a:r>
          </a:p>
        </p:txBody>
      </p:sp>
      <p:sp>
        <p:nvSpPr>
          <p:cNvPr id="11" name="Rectangle 10">
            <a:extLst>
              <a:ext uri="{FF2B5EF4-FFF2-40B4-BE49-F238E27FC236}">
                <a16:creationId xmlns:a16="http://schemas.microsoft.com/office/drawing/2014/main" id="{B3C866C0-3038-8442-BA41-A69F535EEBA2}"/>
              </a:ext>
            </a:extLst>
          </p:cNvPr>
          <p:cNvSpPr/>
          <p:nvPr/>
        </p:nvSpPr>
        <p:spPr>
          <a:xfrm>
            <a:off x="3415971" y="4950984"/>
            <a:ext cx="6263254" cy="954107"/>
          </a:xfrm>
          <a:prstGeom prst="rect">
            <a:avLst/>
          </a:prstGeom>
          <a:noFill/>
        </p:spPr>
        <p:txBody>
          <a:bodyPr wrap="none" lIns="91440" tIns="45720" rIns="91440" bIns="45720">
            <a:spAutoFit/>
          </a:bodyPr>
          <a:lstStyle/>
          <a:p>
            <a:pPr algn="r"/>
            <a:r>
              <a:rPr lang="en-US" sz="28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Kofi Annan, </a:t>
            </a:r>
          </a:p>
          <a:p>
            <a:pPr algn="r"/>
            <a:r>
              <a:rPr lang="en-US" sz="28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Secretary-General of the UN (</a:t>
            </a:r>
            <a:r>
              <a:rPr lang="en-US" sz="28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1997-2006)</a:t>
            </a:r>
          </a:p>
        </p:txBody>
      </p:sp>
      <p:sp>
        <p:nvSpPr>
          <p:cNvPr id="2" name="TextBox 1">
            <a:extLst>
              <a:ext uri="{FF2B5EF4-FFF2-40B4-BE49-F238E27FC236}">
                <a16:creationId xmlns:a16="http://schemas.microsoft.com/office/drawing/2014/main" id="{332671CE-B46E-E3F8-184A-95EE747CEF1E}"/>
              </a:ext>
            </a:extLst>
          </p:cNvPr>
          <p:cNvSpPr txBox="1"/>
          <p:nvPr/>
        </p:nvSpPr>
        <p:spPr>
          <a:xfrm>
            <a:off x="8610599" y="6538752"/>
            <a:ext cx="2743201" cy="252249"/>
          </a:xfrm>
          <a:prstGeom prst="rect">
            <a:avLst/>
          </a:prstGeom>
        </p:spPr>
        <p:txBody>
          <a:bodyPr wrap="square" lIns="0" tIns="0" rIns="0" bIns="0" rtlCol="0" anchor="t">
            <a:spAutoFit/>
          </a:bodyPr>
          <a:lstStyle/>
          <a:p>
            <a:pPr algn="r">
              <a:lnSpc>
                <a:spcPts val="2240"/>
              </a:lnSpc>
            </a:pPr>
            <a:r>
              <a:rPr lang="en-US" sz="1200" spc="320" dirty="0">
                <a:solidFill>
                  <a:srgbClr val="FFFEE6"/>
                </a:solidFill>
                <a:latin typeface="Montserrat Classic"/>
              </a:rPr>
              <a:t>HREC Education </a:t>
            </a:r>
          </a:p>
        </p:txBody>
      </p:sp>
      <p:pic>
        <p:nvPicPr>
          <p:cNvPr id="3" name="Picture 2" descr="HREC Education logo">
            <a:extLst>
              <a:ext uri="{FF2B5EF4-FFF2-40B4-BE49-F238E27FC236}">
                <a16:creationId xmlns:a16="http://schemas.microsoft.com/office/drawing/2014/main" id="{0CB5E61D-15D8-4995-9197-04E9E8F7C863}"/>
              </a:ext>
            </a:extLst>
          </p:cNvPr>
          <p:cNvPicPr>
            <a:picLocks noChangeAspect="1"/>
          </p:cNvPicPr>
          <p:nvPr/>
        </p:nvPicPr>
        <p:blipFill>
          <a:blip r:embed="rId3"/>
          <a:stretch>
            <a:fillRect/>
          </a:stretch>
        </p:blipFill>
        <p:spPr>
          <a:xfrm>
            <a:off x="8915399" y="6343613"/>
            <a:ext cx="747493" cy="457466"/>
          </a:xfrm>
          <a:prstGeom prst="rect">
            <a:avLst/>
          </a:prstGeom>
        </p:spPr>
      </p:pic>
      <p:sp>
        <p:nvSpPr>
          <p:cNvPr id="8" name="TextBox 7">
            <a:extLst>
              <a:ext uri="{FF2B5EF4-FFF2-40B4-BE49-F238E27FC236}">
                <a16:creationId xmlns:a16="http://schemas.microsoft.com/office/drawing/2014/main" id="{EC737B84-8D75-67F7-8E67-FF0344C00A62}"/>
              </a:ext>
            </a:extLst>
          </p:cNvPr>
          <p:cNvSpPr txBox="1"/>
          <p:nvPr/>
        </p:nvSpPr>
        <p:spPr>
          <a:xfrm>
            <a:off x="11328400" y="6544976"/>
            <a:ext cx="362292" cy="307777"/>
          </a:xfrm>
          <a:prstGeom prst="rect">
            <a:avLst/>
          </a:prstGeom>
          <a:noFill/>
        </p:spPr>
        <p:txBody>
          <a:bodyPr wrap="square" rtlCol="0">
            <a:spAutoFit/>
          </a:bodyPr>
          <a:lstStyle/>
          <a:p>
            <a:r>
              <a:rPr lang="en-US" sz="1400" dirty="0">
                <a:solidFill>
                  <a:srgbClr val="FFFEE6"/>
                </a:solidFill>
              </a:rPr>
              <a:t>4</a:t>
            </a:r>
          </a:p>
        </p:txBody>
      </p:sp>
    </p:spTree>
    <p:extLst>
      <p:ext uri="{BB962C8B-B14F-4D97-AF65-F5344CB8AC3E}">
        <p14:creationId xmlns:p14="http://schemas.microsoft.com/office/powerpoint/2010/main" val="32650911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E5A235"/>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Content Placeholder 2">
            <a:extLst>
              <a:ext uri="{FF2B5EF4-FFF2-40B4-BE49-F238E27FC236}">
                <a16:creationId xmlns:a16="http://schemas.microsoft.com/office/drawing/2014/main" id="{180C2F83-E2F3-7A41-9CAE-8CC5993450BD}"/>
              </a:ext>
            </a:extLst>
          </p:cNvPr>
          <p:cNvSpPr>
            <a:spLocks noGrp="1"/>
          </p:cNvSpPr>
          <p:nvPr>
            <p:ph idx="1"/>
          </p:nvPr>
        </p:nvSpPr>
        <p:spPr>
          <a:xfrm>
            <a:off x="669036" y="882463"/>
            <a:ext cx="10853928" cy="5957248"/>
          </a:xfrm>
        </p:spPr>
        <p:txBody>
          <a:bodyPr anchorCtr="0">
            <a:noAutofit/>
          </a:bodyPr>
          <a:lstStyle/>
          <a:p>
            <a:pPr marL="0" indent="0" algn="ctr">
              <a:lnSpc>
                <a:spcPct val="90000"/>
              </a:lnSpc>
              <a:buNone/>
            </a:pPr>
            <a:endParaRPr lang="en-CA" sz="2000" b="1" dirty="0"/>
          </a:p>
          <a:p>
            <a:pPr marL="0" indent="0" algn="ctr">
              <a:lnSpc>
                <a:spcPct val="90000"/>
              </a:lnSpc>
              <a:buNone/>
            </a:pPr>
            <a:r>
              <a:rPr lang="en-CA" sz="2000" b="1" dirty="0"/>
              <a:t>UN CONVENTION ON THE PREVENTION AND PUNISHMENT OF THE CRIME OF GENOCIDE, 1948</a:t>
            </a:r>
          </a:p>
          <a:p>
            <a:pPr marL="0" indent="0">
              <a:lnSpc>
                <a:spcPct val="90000"/>
              </a:lnSpc>
              <a:buNone/>
            </a:pPr>
            <a:br>
              <a:rPr lang="en-CA" sz="2000" b="1" dirty="0"/>
            </a:br>
            <a:r>
              <a:rPr lang="en-CA" sz="2000" b="1" dirty="0">
                <a:latin typeface="Avenir Next" panose="020B0503020202020204" pitchFamily="34" charset="0"/>
              </a:rPr>
              <a:t>Article 2:</a:t>
            </a:r>
          </a:p>
          <a:p>
            <a:pPr marL="0" indent="0">
              <a:lnSpc>
                <a:spcPct val="90000"/>
              </a:lnSpc>
              <a:buNone/>
            </a:pPr>
            <a:r>
              <a:rPr lang="en-CA" sz="2000" dirty="0">
                <a:latin typeface="Avenir Next" panose="020B0503020202020204" pitchFamily="34" charset="0"/>
              </a:rPr>
              <a:t>In the present Convention, genocide means any of the following acts committed with intent to destroy, in whole or in part, a national, ethnical, racial or religious group, as such:</a:t>
            </a:r>
          </a:p>
          <a:p>
            <a:pPr marL="0" indent="0">
              <a:lnSpc>
                <a:spcPct val="90000"/>
              </a:lnSpc>
              <a:buNone/>
            </a:pPr>
            <a:endParaRPr lang="en-CA" sz="600" dirty="0">
              <a:latin typeface="Avenir Next" panose="020B0503020202020204" pitchFamily="34" charset="0"/>
            </a:endParaRPr>
          </a:p>
          <a:p>
            <a:pPr marL="0" indent="0">
              <a:lnSpc>
                <a:spcPct val="150000"/>
              </a:lnSpc>
              <a:buNone/>
            </a:pPr>
            <a:r>
              <a:rPr lang="en-CA" sz="2000" dirty="0">
                <a:latin typeface="Avenir Next" panose="020B0503020202020204" pitchFamily="34" charset="0"/>
              </a:rPr>
              <a:t>	</a:t>
            </a:r>
            <a:r>
              <a:rPr lang="en-CA" sz="2000" b="1" dirty="0">
                <a:latin typeface="Avenir Next" panose="020B0503020202020204" pitchFamily="34" charset="0"/>
              </a:rPr>
              <a:t>(a) Killing members of the group;</a:t>
            </a:r>
          </a:p>
          <a:p>
            <a:pPr marL="0" indent="0">
              <a:lnSpc>
                <a:spcPct val="150000"/>
              </a:lnSpc>
              <a:buNone/>
            </a:pPr>
            <a:r>
              <a:rPr lang="en-CA" sz="2000" b="1" dirty="0">
                <a:latin typeface="Avenir Next" panose="020B0503020202020204" pitchFamily="34" charset="0"/>
              </a:rPr>
              <a:t>	(b) Causing serious bodily or mental harm to members of the group;</a:t>
            </a:r>
          </a:p>
          <a:p>
            <a:pPr marL="0" indent="0">
              <a:lnSpc>
                <a:spcPct val="150000"/>
              </a:lnSpc>
              <a:buNone/>
            </a:pPr>
            <a:r>
              <a:rPr lang="en-CA" sz="2000" b="1" dirty="0">
                <a:latin typeface="Avenir Next" panose="020B0503020202020204" pitchFamily="34" charset="0"/>
              </a:rPr>
              <a:t>	(c) Deliberately inflicting on the group conditions of life calculated to bring about 	      its physical destruction in whole or in part;</a:t>
            </a:r>
          </a:p>
          <a:p>
            <a:pPr marL="0" indent="0">
              <a:lnSpc>
                <a:spcPct val="150000"/>
              </a:lnSpc>
              <a:buNone/>
            </a:pPr>
            <a:r>
              <a:rPr lang="en-CA" sz="2000" b="1" dirty="0">
                <a:latin typeface="Avenir Next" panose="020B0503020202020204" pitchFamily="34" charset="0"/>
              </a:rPr>
              <a:t>	(d) Imposing measures intended to prevent births within the group; </a:t>
            </a:r>
          </a:p>
          <a:p>
            <a:pPr marL="0" indent="0">
              <a:lnSpc>
                <a:spcPct val="150000"/>
              </a:lnSpc>
              <a:buNone/>
            </a:pPr>
            <a:r>
              <a:rPr lang="en-CA" sz="2000" b="1" dirty="0">
                <a:latin typeface="Avenir Next" panose="020B0503020202020204" pitchFamily="34" charset="0"/>
              </a:rPr>
              <a:t>	(e) Forcibly transferring children of the group to another group.</a:t>
            </a:r>
          </a:p>
        </p:txBody>
      </p:sp>
      <p:sp>
        <p:nvSpPr>
          <p:cNvPr id="4" name="TextBox 3">
            <a:extLst>
              <a:ext uri="{FF2B5EF4-FFF2-40B4-BE49-F238E27FC236}">
                <a16:creationId xmlns:a16="http://schemas.microsoft.com/office/drawing/2014/main" id="{5854EDD2-946C-840D-C436-3739F129B92F}"/>
              </a:ext>
            </a:extLst>
          </p:cNvPr>
          <p:cNvSpPr txBox="1"/>
          <p:nvPr/>
        </p:nvSpPr>
        <p:spPr>
          <a:xfrm>
            <a:off x="8610599" y="6538752"/>
            <a:ext cx="2743201" cy="252249"/>
          </a:xfrm>
          <a:prstGeom prst="rect">
            <a:avLst/>
          </a:prstGeom>
        </p:spPr>
        <p:txBody>
          <a:bodyPr wrap="square" lIns="0" tIns="0" rIns="0" bIns="0" rtlCol="0" anchor="t">
            <a:spAutoFit/>
          </a:bodyPr>
          <a:lstStyle/>
          <a:p>
            <a:pPr algn="r">
              <a:lnSpc>
                <a:spcPts val="2240"/>
              </a:lnSpc>
            </a:pPr>
            <a:r>
              <a:rPr lang="en-US" sz="1200" spc="320" dirty="0">
                <a:solidFill>
                  <a:srgbClr val="FFFEE6"/>
                </a:solidFill>
                <a:latin typeface="Montserrat Classic"/>
              </a:rPr>
              <a:t>HREC Education </a:t>
            </a:r>
          </a:p>
        </p:txBody>
      </p:sp>
      <p:pic>
        <p:nvPicPr>
          <p:cNvPr id="9" name="Picture 8" descr="HREC Education logo">
            <a:extLst>
              <a:ext uri="{FF2B5EF4-FFF2-40B4-BE49-F238E27FC236}">
                <a16:creationId xmlns:a16="http://schemas.microsoft.com/office/drawing/2014/main" id="{1527BFF8-4D23-6F63-D254-5FC50A6B105C}"/>
              </a:ext>
            </a:extLst>
          </p:cNvPr>
          <p:cNvPicPr>
            <a:picLocks noChangeAspect="1"/>
          </p:cNvPicPr>
          <p:nvPr/>
        </p:nvPicPr>
        <p:blipFill>
          <a:blip r:embed="rId3"/>
          <a:stretch>
            <a:fillRect/>
          </a:stretch>
        </p:blipFill>
        <p:spPr>
          <a:xfrm>
            <a:off x="8915399" y="6343613"/>
            <a:ext cx="747493" cy="457466"/>
          </a:xfrm>
          <a:prstGeom prst="rect">
            <a:avLst/>
          </a:prstGeom>
        </p:spPr>
      </p:pic>
      <p:sp>
        <p:nvSpPr>
          <p:cNvPr id="10" name="TextBox 9">
            <a:extLst>
              <a:ext uri="{FF2B5EF4-FFF2-40B4-BE49-F238E27FC236}">
                <a16:creationId xmlns:a16="http://schemas.microsoft.com/office/drawing/2014/main" id="{3CB4D083-EC84-91E3-E672-C4D6377B7383}"/>
              </a:ext>
            </a:extLst>
          </p:cNvPr>
          <p:cNvSpPr txBox="1"/>
          <p:nvPr/>
        </p:nvSpPr>
        <p:spPr>
          <a:xfrm>
            <a:off x="11328400" y="6544976"/>
            <a:ext cx="362292" cy="307777"/>
          </a:xfrm>
          <a:prstGeom prst="rect">
            <a:avLst/>
          </a:prstGeom>
          <a:noFill/>
        </p:spPr>
        <p:txBody>
          <a:bodyPr wrap="square" rtlCol="0">
            <a:spAutoFit/>
          </a:bodyPr>
          <a:lstStyle/>
          <a:p>
            <a:r>
              <a:rPr lang="en-US" sz="1400" dirty="0">
                <a:solidFill>
                  <a:srgbClr val="FFFEE6"/>
                </a:solidFill>
              </a:rPr>
              <a:t>5</a:t>
            </a:r>
          </a:p>
        </p:txBody>
      </p:sp>
    </p:spTree>
    <p:extLst>
      <p:ext uri="{BB962C8B-B14F-4D97-AF65-F5344CB8AC3E}">
        <p14:creationId xmlns:p14="http://schemas.microsoft.com/office/powerpoint/2010/main" val="10932499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750000"/>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9B76D444-2756-434F-AE61-96D69830C1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p:cNvSpPr/>
          <p:nvPr/>
        </p:nvSpPr>
        <p:spPr>
          <a:xfrm>
            <a:off x="6696891" y="4763390"/>
            <a:ext cx="5103196" cy="783306"/>
          </a:xfrm>
          <a:prstGeom prst="rect">
            <a:avLst/>
          </a:prstGeom>
        </p:spPr>
        <p:txBody>
          <a:bodyPr vert="horz" lIns="91440" tIns="45720" rIns="91440" bIns="45720" rtlCol="0" anchor="b">
            <a:normAutofit/>
          </a:bodyPr>
          <a:lstStyle/>
          <a:p>
            <a:pPr defTabSz="914400">
              <a:lnSpc>
                <a:spcPct val="90000"/>
              </a:lnSpc>
              <a:spcBef>
                <a:spcPct val="0"/>
              </a:spcBef>
              <a:spcAft>
                <a:spcPts val="600"/>
              </a:spcAft>
            </a:pPr>
            <a:r>
              <a:rPr lang="en-US" sz="2400" b="1" dirty="0">
                <a:solidFill>
                  <a:srgbClr val="EED5C8"/>
                </a:solidFill>
                <a:latin typeface="+mj-lt"/>
                <a:ea typeface="+mj-ea"/>
                <a:cs typeface="+mj-cs"/>
              </a:rPr>
              <a:t>Raphael Lemkin, ”Soviet Genocide in …Ukraine,” 1953</a:t>
            </a:r>
            <a:endParaRPr lang="en-US" sz="2400" dirty="0">
              <a:solidFill>
                <a:srgbClr val="EED5C8"/>
              </a:solidFill>
              <a:latin typeface="+mj-lt"/>
              <a:ea typeface="+mj-ea"/>
              <a:cs typeface="+mj-cs"/>
            </a:endParaRPr>
          </a:p>
        </p:txBody>
      </p:sp>
      <p:cxnSp>
        <p:nvCxnSpPr>
          <p:cNvPr id="16" name="Straight Connector 15">
            <a:extLst>
              <a:ext uri="{FF2B5EF4-FFF2-40B4-BE49-F238E27FC236}">
                <a16:creationId xmlns:a16="http://schemas.microsoft.com/office/drawing/2014/main" id="{CF8F36E2-BBE5-43FE-822F-AD8CAE08C07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6000" y="1417320"/>
            <a:ext cx="0" cy="402336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6696891" y="1417320"/>
            <a:ext cx="4991525" cy="3210179"/>
          </a:xfrm>
        </p:spPr>
        <p:txBody>
          <a:bodyPr vert="horz" lIns="91440" tIns="45720" rIns="91440" bIns="45720" rtlCol="0" anchor="t">
            <a:noAutofit/>
          </a:bodyPr>
          <a:lstStyle/>
          <a:p>
            <a:pPr marL="0" indent="0" defTabSz="914400">
              <a:lnSpc>
                <a:spcPct val="90000"/>
              </a:lnSpc>
              <a:buNone/>
            </a:pPr>
            <a:r>
              <a:rPr lang="en-US" b="1" i="1" dirty="0"/>
              <a:t>“What I want to speak about is perhaps the classic example of Soviet genocide, its longest and broadest experiment in Russification – the destruction of the Ukrainian nation.”</a:t>
            </a:r>
          </a:p>
        </p:txBody>
      </p:sp>
      <p:sp>
        <p:nvSpPr>
          <p:cNvPr id="8" name="TextBox 7">
            <a:extLst>
              <a:ext uri="{C183D7F6-B498-43B3-948B-1728B52AA6E4}">
                <adec:decorative xmlns:adec="http://schemas.microsoft.com/office/drawing/2017/decorative" val="1"/>
              </a:ext>
            </a:extLst>
          </p:cNvPr>
          <p:cNvSpPr txBox="1"/>
          <p:nvPr/>
        </p:nvSpPr>
        <p:spPr>
          <a:xfrm>
            <a:off x="7960859" y="3831225"/>
            <a:ext cx="184666" cy="369332"/>
          </a:xfrm>
          <a:prstGeom prst="rect">
            <a:avLst/>
          </a:prstGeom>
          <a:noFill/>
        </p:spPr>
        <p:txBody>
          <a:bodyPr wrap="none" rtlCol="0">
            <a:spAutoFit/>
          </a:bodyPr>
          <a:lstStyle/>
          <a:p>
            <a:endParaRPr lang="uk-UA" dirty="0"/>
          </a:p>
        </p:txBody>
      </p:sp>
      <p:pic>
        <p:nvPicPr>
          <p:cNvPr id="7" name="Picture 6" descr="A person sitting at a desk&#10;&#10;Description automatically generated with medium confidence">
            <a:extLst>
              <a:ext uri="{FF2B5EF4-FFF2-40B4-BE49-F238E27FC236}">
                <a16:creationId xmlns:a16="http://schemas.microsoft.com/office/drawing/2014/main" id="{62B5E475-12E0-2049-ACA5-E3CFA2EDF8B3}"/>
              </a:ext>
            </a:extLst>
          </p:cNvPr>
          <p:cNvPicPr>
            <a:picLocks noChangeAspect="1"/>
          </p:cNvPicPr>
          <p:nvPr/>
        </p:nvPicPr>
        <p:blipFill>
          <a:blip r:embed="rId3"/>
          <a:stretch>
            <a:fillRect/>
          </a:stretch>
        </p:blipFill>
        <p:spPr>
          <a:xfrm>
            <a:off x="651881" y="400051"/>
            <a:ext cx="4792797" cy="6072188"/>
          </a:xfrm>
          <a:prstGeom prst="rect">
            <a:avLst/>
          </a:prstGeom>
        </p:spPr>
      </p:pic>
      <p:sp>
        <p:nvSpPr>
          <p:cNvPr id="2" name="TextBox 1">
            <a:extLst>
              <a:ext uri="{FF2B5EF4-FFF2-40B4-BE49-F238E27FC236}">
                <a16:creationId xmlns:a16="http://schemas.microsoft.com/office/drawing/2014/main" id="{48291A5D-826C-85A0-19E1-5821D0243A54}"/>
              </a:ext>
            </a:extLst>
          </p:cNvPr>
          <p:cNvSpPr txBox="1"/>
          <p:nvPr/>
        </p:nvSpPr>
        <p:spPr>
          <a:xfrm>
            <a:off x="8610599" y="6538752"/>
            <a:ext cx="2743201" cy="252249"/>
          </a:xfrm>
          <a:prstGeom prst="rect">
            <a:avLst/>
          </a:prstGeom>
        </p:spPr>
        <p:txBody>
          <a:bodyPr wrap="square" lIns="0" tIns="0" rIns="0" bIns="0" rtlCol="0" anchor="t">
            <a:spAutoFit/>
          </a:bodyPr>
          <a:lstStyle/>
          <a:p>
            <a:pPr algn="r">
              <a:lnSpc>
                <a:spcPts val="2240"/>
              </a:lnSpc>
            </a:pPr>
            <a:r>
              <a:rPr lang="en-US" sz="1200" spc="320" dirty="0">
                <a:solidFill>
                  <a:srgbClr val="FFFEE6"/>
                </a:solidFill>
                <a:latin typeface="Montserrat Classic"/>
              </a:rPr>
              <a:t>HREC Education </a:t>
            </a:r>
          </a:p>
        </p:txBody>
      </p:sp>
      <p:pic>
        <p:nvPicPr>
          <p:cNvPr id="4" name="Picture 3" descr="HREC Education logo">
            <a:extLst>
              <a:ext uri="{FF2B5EF4-FFF2-40B4-BE49-F238E27FC236}">
                <a16:creationId xmlns:a16="http://schemas.microsoft.com/office/drawing/2014/main" id="{EC84717E-F099-83CC-F51D-DA27E5D99D1C}"/>
              </a:ext>
            </a:extLst>
          </p:cNvPr>
          <p:cNvPicPr>
            <a:picLocks noChangeAspect="1"/>
          </p:cNvPicPr>
          <p:nvPr/>
        </p:nvPicPr>
        <p:blipFill>
          <a:blip r:embed="rId4"/>
          <a:stretch>
            <a:fillRect/>
          </a:stretch>
        </p:blipFill>
        <p:spPr>
          <a:xfrm>
            <a:off x="8915399" y="6343613"/>
            <a:ext cx="747493" cy="457466"/>
          </a:xfrm>
          <a:prstGeom prst="rect">
            <a:avLst/>
          </a:prstGeom>
        </p:spPr>
      </p:pic>
      <p:sp>
        <p:nvSpPr>
          <p:cNvPr id="5" name="TextBox 4">
            <a:extLst>
              <a:ext uri="{FF2B5EF4-FFF2-40B4-BE49-F238E27FC236}">
                <a16:creationId xmlns:a16="http://schemas.microsoft.com/office/drawing/2014/main" id="{61C9AEC2-5CBF-DDFD-6BAC-51FD0AC36E0D}"/>
              </a:ext>
            </a:extLst>
          </p:cNvPr>
          <p:cNvSpPr txBox="1"/>
          <p:nvPr/>
        </p:nvSpPr>
        <p:spPr>
          <a:xfrm>
            <a:off x="11328400" y="6544976"/>
            <a:ext cx="362292" cy="307777"/>
          </a:xfrm>
          <a:prstGeom prst="rect">
            <a:avLst/>
          </a:prstGeom>
          <a:noFill/>
        </p:spPr>
        <p:txBody>
          <a:bodyPr wrap="square" rtlCol="0">
            <a:spAutoFit/>
          </a:bodyPr>
          <a:lstStyle/>
          <a:p>
            <a:r>
              <a:rPr lang="en-US" sz="1400" dirty="0">
                <a:solidFill>
                  <a:srgbClr val="FFFEE6"/>
                </a:solidFill>
              </a:rPr>
              <a:t>6</a:t>
            </a:r>
          </a:p>
        </p:txBody>
      </p:sp>
    </p:spTree>
    <p:extLst>
      <p:ext uri="{BB962C8B-B14F-4D97-AF65-F5344CB8AC3E}">
        <p14:creationId xmlns:p14="http://schemas.microsoft.com/office/powerpoint/2010/main" val="1797448614"/>
      </p:ext>
    </p:extLst>
  </p:cSld>
  <p:clrMapOvr>
    <a:overrideClrMapping bg1="dk1" tx1="lt1" bg2="dk2" tx2="lt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E5A235"/>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841248" y="548640"/>
            <a:ext cx="3600860" cy="5974214"/>
          </a:xfrm>
        </p:spPr>
        <p:txBody>
          <a:bodyPr>
            <a:normAutofit/>
          </a:bodyPr>
          <a:lstStyle/>
          <a:p>
            <a:r>
              <a:rPr lang="en-US" sz="5000" b="1" u="sng" dirty="0">
                <a:ln w="12700">
                  <a:noFill/>
                </a:ln>
                <a:solidFill>
                  <a:srgbClr val="750000"/>
                </a:solidFill>
              </a:rPr>
              <a:t>Holodomor</a:t>
            </a:r>
            <a:r>
              <a:rPr lang="en-US" sz="5000" b="1" dirty="0">
                <a:ln w="12700">
                  <a:noFill/>
                </a:ln>
                <a:solidFill>
                  <a:srgbClr val="750000"/>
                </a:solidFill>
              </a:rPr>
              <a:t>:</a:t>
            </a:r>
            <a:br>
              <a:rPr lang="en-US" sz="5000" b="1" dirty="0">
                <a:ln w="12700">
                  <a:noFill/>
                </a:ln>
                <a:solidFill>
                  <a:srgbClr val="750000"/>
                </a:solidFill>
              </a:rPr>
            </a:br>
            <a:endParaRPr lang="uk-UA" sz="5000" dirty="0">
              <a:solidFill>
                <a:srgbClr val="750000"/>
              </a:solidFill>
            </a:endParaRPr>
          </a:p>
        </p:txBody>
      </p:sp>
      <p:sp>
        <p:nvSpPr>
          <p:cNvPr id="10"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onnsiteX0" fmla="*/ 0 w 4480560"/>
              <a:gd name="connsiteY0" fmla="*/ 0 h 18288"/>
              <a:gd name="connsiteX1" fmla="*/ 595274 w 4480560"/>
              <a:gd name="connsiteY1" fmla="*/ 0 h 18288"/>
              <a:gd name="connsiteX2" fmla="*/ 1100938 w 4480560"/>
              <a:gd name="connsiteY2" fmla="*/ 0 h 18288"/>
              <a:gd name="connsiteX3" fmla="*/ 1651406 w 4480560"/>
              <a:gd name="connsiteY3" fmla="*/ 0 h 18288"/>
              <a:gd name="connsiteX4" fmla="*/ 2336292 w 4480560"/>
              <a:gd name="connsiteY4" fmla="*/ 0 h 18288"/>
              <a:gd name="connsiteX5" fmla="*/ 2931566 w 4480560"/>
              <a:gd name="connsiteY5" fmla="*/ 0 h 18288"/>
              <a:gd name="connsiteX6" fmla="*/ 3482035 w 4480560"/>
              <a:gd name="connsiteY6" fmla="*/ 0 h 18288"/>
              <a:gd name="connsiteX7" fmla="*/ 4480560 w 4480560"/>
              <a:gd name="connsiteY7" fmla="*/ 0 h 18288"/>
              <a:gd name="connsiteX8" fmla="*/ 4480560 w 4480560"/>
              <a:gd name="connsiteY8" fmla="*/ 18288 h 18288"/>
              <a:gd name="connsiteX9" fmla="*/ 3840480 w 4480560"/>
              <a:gd name="connsiteY9" fmla="*/ 18288 h 18288"/>
              <a:gd name="connsiteX10" fmla="*/ 3290011 w 4480560"/>
              <a:gd name="connsiteY10" fmla="*/ 18288 h 18288"/>
              <a:gd name="connsiteX11" fmla="*/ 2560320 w 4480560"/>
              <a:gd name="connsiteY11" fmla="*/ 18288 h 18288"/>
              <a:gd name="connsiteX12" fmla="*/ 1965046 w 4480560"/>
              <a:gd name="connsiteY12" fmla="*/ 18288 h 18288"/>
              <a:gd name="connsiteX13" fmla="*/ 1459382 w 4480560"/>
              <a:gd name="connsiteY13" fmla="*/ 18288 h 18288"/>
              <a:gd name="connsiteX14" fmla="*/ 774497 w 4480560"/>
              <a:gd name="connsiteY14" fmla="*/ 18288 h 18288"/>
              <a:gd name="connsiteX15" fmla="*/ 0 w 4480560"/>
              <a:gd name="connsiteY15" fmla="*/ 18288 h 18288"/>
              <a:gd name="connsiteX16" fmla="*/ 0 w 448056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p:cNvSpPr>
            <a:spLocks noGrp="1"/>
          </p:cNvSpPr>
          <p:nvPr>
            <p:ph idx="1"/>
          </p:nvPr>
        </p:nvSpPr>
        <p:spPr>
          <a:xfrm>
            <a:off x="5081622" y="3959119"/>
            <a:ext cx="6467815" cy="2774649"/>
          </a:xfrm>
          <a:noFill/>
        </p:spPr>
        <p:txBody>
          <a:bodyPr anchor="ctr">
            <a:normAutofit/>
          </a:bodyPr>
          <a:lstStyle/>
          <a:p>
            <a:pPr marL="0" indent="0" algn="ctr" defTabSz="101600">
              <a:spcBef>
                <a:spcPts val="600"/>
              </a:spcBef>
              <a:spcAft>
                <a:spcPts val="600"/>
              </a:spcAft>
              <a:buNone/>
            </a:pPr>
            <a:endParaRPr lang="en-US" sz="2200" dirty="0"/>
          </a:p>
          <a:p>
            <a:pPr marL="0" indent="0" defTabSz="101600">
              <a:spcBef>
                <a:spcPts val="600"/>
              </a:spcBef>
              <a:spcAft>
                <a:spcPts val="600"/>
              </a:spcAft>
              <a:buNone/>
            </a:pPr>
            <a:r>
              <a:rPr lang="en-US" sz="2200" b="1" dirty="0"/>
              <a:t>			</a:t>
            </a:r>
            <a:r>
              <a:rPr lang="en-US" sz="2800" b="1" dirty="0"/>
              <a:t>	</a:t>
            </a:r>
            <a:r>
              <a:rPr lang="en-US" sz="3000" b="1" dirty="0"/>
              <a:t>  </a:t>
            </a:r>
            <a:r>
              <a:rPr lang="en-US" sz="3000" b="1" i="1" dirty="0">
                <a:solidFill>
                  <a:schemeClr val="accent2">
                    <a:lumMod val="20000"/>
                    <a:lumOff val="80000"/>
                  </a:schemeClr>
                </a:solidFill>
              </a:rPr>
              <a:t>holod</a:t>
            </a:r>
            <a:r>
              <a:rPr lang="en-US" sz="3000" b="1" dirty="0">
                <a:solidFill>
                  <a:schemeClr val="bg2">
                    <a:lumMod val="90000"/>
                  </a:schemeClr>
                </a:solidFill>
              </a:rPr>
              <a:t> </a:t>
            </a:r>
            <a:r>
              <a:rPr lang="en-US" sz="3000" dirty="0">
                <a:solidFill>
                  <a:schemeClr val="bg2">
                    <a:lumMod val="90000"/>
                  </a:schemeClr>
                </a:solidFill>
              </a:rPr>
              <a:t>    </a:t>
            </a:r>
            <a:r>
              <a:rPr lang="en-US" sz="3000" dirty="0"/>
              <a:t>–   famine/starvation</a:t>
            </a:r>
          </a:p>
          <a:p>
            <a:pPr marL="0" indent="0" defTabSz="101600">
              <a:spcBef>
                <a:spcPts val="600"/>
              </a:spcBef>
              <a:spcAft>
                <a:spcPts val="600"/>
              </a:spcAft>
              <a:buNone/>
            </a:pPr>
            <a:r>
              <a:rPr lang="en-US" sz="3000" b="1" dirty="0"/>
              <a:t>       </a:t>
            </a:r>
            <a:r>
              <a:rPr lang="en-US" sz="3000" b="1" i="1" dirty="0">
                <a:solidFill>
                  <a:schemeClr val="accent2">
                    <a:lumMod val="20000"/>
                    <a:lumOff val="80000"/>
                  </a:schemeClr>
                </a:solidFill>
              </a:rPr>
              <a:t>moryty</a:t>
            </a:r>
            <a:r>
              <a:rPr lang="en-US" sz="3000" dirty="0">
                <a:solidFill>
                  <a:schemeClr val="bg2">
                    <a:lumMod val="90000"/>
                  </a:schemeClr>
                </a:solidFill>
              </a:rPr>
              <a:t>  </a:t>
            </a:r>
            <a:r>
              <a:rPr lang="en-US" sz="3000" dirty="0"/>
              <a:t>–   to cause destruction,    						   					                to murder</a:t>
            </a:r>
            <a:br>
              <a:rPr lang="en-US" sz="2200" dirty="0"/>
            </a:br>
            <a:endParaRPr lang="en-US" sz="2200" dirty="0"/>
          </a:p>
          <a:p>
            <a:pPr marL="0" indent="0" defTabSz="101600">
              <a:spcBef>
                <a:spcPts val="600"/>
              </a:spcBef>
              <a:spcAft>
                <a:spcPts val="600"/>
              </a:spcAft>
              <a:buNone/>
            </a:pPr>
            <a:endParaRPr lang="en-US" sz="2200" dirty="0"/>
          </a:p>
        </p:txBody>
      </p:sp>
      <p:sp>
        <p:nvSpPr>
          <p:cNvPr id="4" name="TextBox 3">
            <a:extLst>
              <a:ext uri="{FF2B5EF4-FFF2-40B4-BE49-F238E27FC236}">
                <a16:creationId xmlns:a16="http://schemas.microsoft.com/office/drawing/2014/main" id="{C7C0C201-25BF-AA40-8D1E-2671C8969F58}"/>
              </a:ext>
            </a:extLst>
          </p:cNvPr>
          <p:cNvSpPr txBox="1"/>
          <p:nvPr/>
        </p:nvSpPr>
        <p:spPr>
          <a:xfrm>
            <a:off x="5186642" y="1281463"/>
            <a:ext cx="6483927" cy="2677656"/>
          </a:xfrm>
          <a:prstGeom prst="rect">
            <a:avLst/>
          </a:prstGeom>
          <a:noFill/>
        </p:spPr>
        <p:txBody>
          <a:bodyPr wrap="square" rtlCol="0">
            <a:spAutoFit/>
          </a:bodyPr>
          <a:lstStyle/>
          <a:p>
            <a:pPr algn="ctr" defTabSz="101600">
              <a:spcBef>
                <a:spcPts val="600"/>
              </a:spcBef>
              <a:spcAft>
                <a:spcPts val="600"/>
              </a:spcAft>
            </a:pPr>
            <a:r>
              <a:rPr lang="en-US" sz="3600" b="1" dirty="0">
                <a:solidFill>
                  <a:srgbClr val="750000"/>
                </a:solidFill>
              </a:rPr>
              <a:t>means</a:t>
            </a:r>
          </a:p>
          <a:p>
            <a:pPr algn="ctr" defTabSz="101600">
              <a:spcBef>
                <a:spcPts val="600"/>
              </a:spcBef>
              <a:spcAft>
                <a:spcPts val="600"/>
              </a:spcAft>
            </a:pPr>
            <a:r>
              <a:rPr lang="en-US" sz="3200" b="1" i="1" dirty="0">
                <a:solidFill>
                  <a:srgbClr val="750000"/>
                </a:solidFill>
              </a:rPr>
              <a:t>“</a:t>
            </a:r>
            <a:r>
              <a:rPr lang="en-US" sz="3600" b="1" i="1" dirty="0">
                <a:solidFill>
                  <a:srgbClr val="750000"/>
                </a:solidFill>
              </a:rPr>
              <a:t>Death inflicted by starvation</a:t>
            </a:r>
            <a:r>
              <a:rPr lang="en-US" sz="2800" b="1" i="1" dirty="0">
                <a:solidFill>
                  <a:srgbClr val="750000"/>
                </a:solidFill>
              </a:rPr>
              <a:t>”</a:t>
            </a:r>
            <a:r>
              <a:rPr lang="en-US" sz="2400" b="1" i="1" dirty="0">
                <a:solidFill>
                  <a:srgbClr val="750000"/>
                </a:solidFill>
              </a:rPr>
              <a:t>  </a:t>
            </a:r>
          </a:p>
          <a:p>
            <a:pPr algn="ctr" defTabSz="101600">
              <a:spcBef>
                <a:spcPts val="600"/>
              </a:spcBef>
              <a:spcAft>
                <a:spcPts val="600"/>
              </a:spcAft>
            </a:pPr>
            <a:r>
              <a:rPr lang="en-US" sz="2400" dirty="0"/>
              <a:t>or</a:t>
            </a:r>
          </a:p>
          <a:p>
            <a:pPr algn="ctr" defTabSz="101600">
              <a:spcBef>
                <a:spcPts val="600"/>
              </a:spcBef>
              <a:spcAft>
                <a:spcPts val="600"/>
              </a:spcAft>
            </a:pPr>
            <a:r>
              <a:rPr lang="en-US" sz="3200" b="1" i="1" dirty="0">
                <a:solidFill>
                  <a:srgbClr val="750000"/>
                </a:solidFill>
              </a:rPr>
              <a:t>“</a:t>
            </a:r>
            <a:r>
              <a:rPr lang="en-US" sz="3600" b="1" i="1" dirty="0">
                <a:solidFill>
                  <a:srgbClr val="750000"/>
                </a:solidFill>
              </a:rPr>
              <a:t>Murder by starvation</a:t>
            </a:r>
            <a:r>
              <a:rPr lang="en-US" sz="2800" b="1" i="1" dirty="0">
                <a:solidFill>
                  <a:srgbClr val="750000"/>
                </a:solidFill>
              </a:rPr>
              <a:t>”</a:t>
            </a:r>
            <a:endParaRPr lang="en-US" sz="2800" dirty="0"/>
          </a:p>
        </p:txBody>
      </p:sp>
      <p:sp>
        <p:nvSpPr>
          <p:cNvPr id="5" name="TextBox 4">
            <a:extLst>
              <a:ext uri="{FF2B5EF4-FFF2-40B4-BE49-F238E27FC236}">
                <a16:creationId xmlns:a16="http://schemas.microsoft.com/office/drawing/2014/main" id="{9F938A5E-1A29-EBBE-8E30-6DCAE4F0A3DD}"/>
              </a:ext>
            </a:extLst>
          </p:cNvPr>
          <p:cNvSpPr txBox="1"/>
          <p:nvPr/>
        </p:nvSpPr>
        <p:spPr>
          <a:xfrm>
            <a:off x="8610599" y="6538752"/>
            <a:ext cx="2743201" cy="252249"/>
          </a:xfrm>
          <a:prstGeom prst="rect">
            <a:avLst/>
          </a:prstGeom>
        </p:spPr>
        <p:txBody>
          <a:bodyPr wrap="square" lIns="0" tIns="0" rIns="0" bIns="0" rtlCol="0" anchor="t">
            <a:spAutoFit/>
          </a:bodyPr>
          <a:lstStyle/>
          <a:p>
            <a:pPr algn="r">
              <a:lnSpc>
                <a:spcPts val="2240"/>
              </a:lnSpc>
            </a:pPr>
            <a:r>
              <a:rPr lang="en-US" sz="1200" spc="320" dirty="0">
                <a:solidFill>
                  <a:srgbClr val="FFFEE6"/>
                </a:solidFill>
                <a:latin typeface="Montserrat Classic"/>
              </a:rPr>
              <a:t>HREC Education </a:t>
            </a:r>
          </a:p>
        </p:txBody>
      </p:sp>
      <p:pic>
        <p:nvPicPr>
          <p:cNvPr id="11" name="Picture 10" descr="HREC Education logo">
            <a:extLst>
              <a:ext uri="{FF2B5EF4-FFF2-40B4-BE49-F238E27FC236}">
                <a16:creationId xmlns:a16="http://schemas.microsoft.com/office/drawing/2014/main" id="{FE215CDE-30A8-E941-D0E9-57EA05E28070}"/>
              </a:ext>
            </a:extLst>
          </p:cNvPr>
          <p:cNvPicPr>
            <a:picLocks noChangeAspect="1"/>
          </p:cNvPicPr>
          <p:nvPr/>
        </p:nvPicPr>
        <p:blipFill>
          <a:blip r:embed="rId3"/>
          <a:stretch>
            <a:fillRect/>
          </a:stretch>
        </p:blipFill>
        <p:spPr>
          <a:xfrm>
            <a:off x="8915399" y="6343613"/>
            <a:ext cx="747493" cy="457466"/>
          </a:xfrm>
          <a:prstGeom prst="rect">
            <a:avLst/>
          </a:prstGeom>
        </p:spPr>
      </p:pic>
      <p:sp>
        <p:nvSpPr>
          <p:cNvPr id="12" name="TextBox 11">
            <a:extLst>
              <a:ext uri="{FF2B5EF4-FFF2-40B4-BE49-F238E27FC236}">
                <a16:creationId xmlns:a16="http://schemas.microsoft.com/office/drawing/2014/main" id="{996AF17B-09EB-6B5B-0E16-E4DF87935CEC}"/>
              </a:ext>
            </a:extLst>
          </p:cNvPr>
          <p:cNvSpPr txBox="1"/>
          <p:nvPr/>
        </p:nvSpPr>
        <p:spPr>
          <a:xfrm>
            <a:off x="11328400" y="6544976"/>
            <a:ext cx="362292" cy="307777"/>
          </a:xfrm>
          <a:prstGeom prst="rect">
            <a:avLst/>
          </a:prstGeom>
          <a:noFill/>
        </p:spPr>
        <p:txBody>
          <a:bodyPr wrap="square" rtlCol="0">
            <a:spAutoFit/>
          </a:bodyPr>
          <a:lstStyle/>
          <a:p>
            <a:r>
              <a:rPr lang="en-US" sz="1400" dirty="0">
                <a:solidFill>
                  <a:srgbClr val="FFFEE6"/>
                </a:solidFill>
              </a:rPr>
              <a:t>7</a:t>
            </a:r>
          </a:p>
        </p:txBody>
      </p:sp>
    </p:spTree>
    <p:extLst>
      <p:ext uri="{BB962C8B-B14F-4D97-AF65-F5344CB8AC3E}">
        <p14:creationId xmlns:p14="http://schemas.microsoft.com/office/powerpoint/2010/main" val="31474646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750000"/>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676404" y="1528186"/>
            <a:ext cx="8686800" cy="4695369"/>
          </a:xfrm>
        </p:spPr>
        <p:txBody>
          <a:bodyPr>
            <a:normAutofit/>
          </a:bodyPr>
          <a:lstStyle/>
          <a:p>
            <a:pPr marL="0" indent="0" algn="ctr" defTabSz="101600">
              <a:lnSpc>
                <a:spcPct val="80000"/>
              </a:lnSpc>
              <a:spcBef>
                <a:spcPts val="600"/>
              </a:spcBef>
              <a:spcAft>
                <a:spcPts val="600"/>
              </a:spcAft>
              <a:buNone/>
            </a:pPr>
            <a:br>
              <a:rPr lang="en-US" dirty="0">
                <a:solidFill>
                  <a:srgbClr val="86183A"/>
                </a:solidFill>
              </a:rPr>
            </a:br>
            <a:endParaRPr lang="en-US" dirty="0">
              <a:solidFill>
                <a:srgbClr val="86183A"/>
              </a:solidFill>
            </a:endParaRPr>
          </a:p>
          <a:p>
            <a:pPr marL="0" indent="0" algn="ctr" defTabSz="101600">
              <a:spcBef>
                <a:spcPts val="600"/>
              </a:spcBef>
              <a:spcAft>
                <a:spcPts val="600"/>
              </a:spcAft>
              <a:buNone/>
            </a:pPr>
            <a:endParaRPr lang="en-US" sz="1100" dirty="0">
              <a:solidFill>
                <a:srgbClr val="7DE0F1"/>
              </a:solidFill>
            </a:endParaRPr>
          </a:p>
        </p:txBody>
      </p:sp>
      <p:pic>
        <p:nvPicPr>
          <p:cNvPr id="6" name="Picture 5" descr="A close up of a map&#10;&#10;Description automatically generated">
            <a:extLst>
              <a:ext uri="{FF2B5EF4-FFF2-40B4-BE49-F238E27FC236}">
                <a16:creationId xmlns:a16="http://schemas.microsoft.com/office/drawing/2014/main" id="{4ED01498-A070-1542-B180-83821873D650}"/>
              </a:ext>
            </a:extLst>
          </p:cNvPr>
          <p:cNvPicPr/>
          <p:nvPr/>
        </p:nvPicPr>
        <p:blipFill>
          <a:blip r:embed="rId3"/>
          <a:stretch>
            <a:fillRect/>
          </a:stretch>
        </p:blipFill>
        <p:spPr>
          <a:xfrm>
            <a:off x="927652" y="0"/>
            <a:ext cx="10402957" cy="6858000"/>
          </a:xfrm>
          <a:prstGeom prst="rect">
            <a:avLst/>
          </a:prstGeom>
        </p:spPr>
      </p:pic>
      <p:sp>
        <p:nvSpPr>
          <p:cNvPr id="5" name="TextBox 4">
            <a:extLst>
              <a:ext uri="{FF2B5EF4-FFF2-40B4-BE49-F238E27FC236}">
                <a16:creationId xmlns:a16="http://schemas.microsoft.com/office/drawing/2014/main" id="{9770D39A-B2B0-988C-22A9-1B1096E5824A}"/>
              </a:ext>
            </a:extLst>
          </p:cNvPr>
          <p:cNvSpPr txBox="1"/>
          <p:nvPr/>
        </p:nvSpPr>
        <p:spPr>
          <a:xfrm rot="16200000">
            <a:off x="10624937" y="5648466"/>
            <a:ext cx="2743201" cy="252249"/>
          </a:xfrm>
          <a:prstGeom prst="rect">
            <a:avLst/>
          </a:prstGeom>
        </p:spPr>
        <p:txBody>
          <a:bodyPr wrap="square" lIns="0" tIns="0" rIns="0" bIns="0" rtlCol="0" anchor="t">
            <a:spAutoFit/>
          </a:bodyPr>
          <a:lstStyle/>
          <a:p>
            <a:pPr algn="r">
              <a:lnSpc>
                <a:spcPts val="2240"/>
              </a:lnSpc>
            </a:pPr>
            <a:r>
              <a:rPr lang="en-US" sz="1200" spc="320" dirty="0">
                <a:solidFill>
                  <a:srgbClr val="FFFEE6"/>
                </a:solidFill>
                <a:latin typeface="Montserrat Classic"/>
              </a:rPr>
              <a:t>HREC Education </a:t>
            </a:r>
          </a:p>
        </p:txBody>
      </p:sp>
      <p:pic>
        <p:nvPicPr>
          <p:cNvPr id="8" name="Picture 7" descr="HREC Education logo">
            <a:extLst>
              <a:ext uri="{FF2B5EF4-FFF2-40B4-BE49-F238E27FC236}">
                <a16:creationId xmlns:a16="http://schemas.microsoft.com/office/drawing/2014/main" id="{AB8D2363-4078-5673-AE06-4394921173E5}"/>
              </a:ext>
            </a:extLst>
          </p:cNvPr>
          <p:cNvPicPr>
            <a:picLocks noChangeAspect="1"/>
          </p:cNvPicPr>
          <p:nvPr/>
        </p:nvPicPr>
        <p:blipFill>
          <a:blip r:embed="rId4"/>
          <a:stretch>
            <a:fillRect/>
          </a:stretch>
        </p:blipFill>
        <p:spPr>
          <a:xfrm rot="16200000">
            <a:off x="11561656" y="6217420"/>
            <a:ext cx="747493" cy="457466"/>
          </a:xfrm>
          <a:prstGeom prst="rect">
            <a:avLst/>
          </a:prstGeom>
        </p:spPr>
      </p:pic>
      <p:sp>
        <p:nvSpPr>
          <p:cNvPr id="9" name="TextBox 8">
            <a:extLst>
              <a:ext uri="{FF2B5EF4-FFF2-40B4-BE49-F238E27FC236}">
                <a16:creationId xmlns:a16="http://schemas.microsoft.com/office/drawing/2014/main" id="{296B7A27-D048-2EE3-A78D-BD8F320030E7}"/>
              </a:ext>
            </a:extLst>
          </p:cNvPr>
          <p:cNvSpPr txBox="1"/>
          <p:nvPr/>
        </p:nvSpPr>
        <p:spPr>
          <a:xfrm rot="16200000">
            <a:off x="11843156" y="4083242"/>
            <a:ext cx="362292" cy="307777"/>
          </a:xfrm>
          <a:prstGeom prst="rect">
            <a:avLst/>
          </a:prstGeom>
          <a:noFill/>
        </p:spPr>
        <p:txBody>
          <a:bodyPr wrap="square" rtlCol="0">
            <a:spAutoFit/>
          </a:bodyPr>
          <a:lstStyle/>
          <a:p>
            <a:r>
              <a:rPr lang="en-US" sz="1400" dirty="0">
                <a:solidFill>
                  <a:srgbClr val="FFFEE6"/>
                </a:solidFill>
              </a:rPr>
              <a:t>8</a:t>
            </a:r>
          </a:p>
        </p:txBody>
      </p:sp>
    </p:spTree>
    <p:extLst>
      <p:ext uri="{BB962C8B-B14F-4D97-AF65-F5344CB8AC3E}">
        <p14:creationId xmlns:p14="http://schemas.microsoft.com/office/powerpoint/2010/main" val="41021949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750000"/>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CE8CEF1-6B5F-6C44-8F41-1DA24D426CB0}"/>
              </a:ext>
              <a:ext uri="{C183D7F6-B498-43B3-948B-1728B52AA6E4}">
                <adec:decorative xmlns:adec="http://schemas.microsoft.com/office/drawing/2017/decorative" val="1"/>
              </a:ext>
            </a:extLst>
          </p:cNvPr>
          <p:cNvSpPr/>
          <p:nvPr/>
        </p:nvSpPr>
        <p:spPr>
          <a:xfrm>
            <a:off x="8320324" y="1746913"/>
            <a:ext cx="3334864" cy="3657600"/>
          </a:xfrm>
          <a:prstGeom prst="rect">
            <a:avLst/>
          </a:prstGeom>
          <a:solidFill>
            <a:srgbClr val="4EB0C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Title 4">
            <a:extLst>
              <a:ext uri="{FF2B5EF4-FFF2-40B4-BE49-F238E27FC236}">
                <a16:creationId xmlns:a16="http://schemas.microsoft.com/office/drawing/2014/main" id="{F70576BD-4C4B-D745-B2B9-9F2D70E610EE}"/>
              </a:ext>
            </a:extLst>
          </p:cNvPr>
          <p:cNvSpPr>
            <a:spLocks noGrp="1"/>
          </p:cNvSpPr>
          <p:nvPr>
            <p:ph type="title"/>
          </p:nvPr>
        </p:nvSpPr>
        <p:spPr>
          <a:xfrm>
            <a:off x="-34535" y="0"/>
            <a:ext cx="8354859" cy="6702689"/>
          </a:xfrm>
        </p:spPr>
        <p:txBody>
          <a:bodyPr vert="horz" lIns="91440" tIns="45720" rIns="91440" bIns="45720" rtlCol="0" anchor="b">
            <a:normAutofit/>
          </a:bodyPr>
          <a:lstStyle/>
          <a:p>
            <a:pPr defTabSz="914400">
              <a:lnSpc>
                <a:spcPct val="90000"/>
              </a:lnSpc>
            </a:pPr>
            <a:r>
              <a:rPr lang="en-US" sz="3600" b="1" kern="1200" dirty="0">
                <a:solidFill>
                  <a:srgbClr val="00B0F0"/>
                </a:solidFill>
                <a:latin typeface="+mj-lt"/>
                <a:ea typeface="+mj-ea"/>
                <a:cs typeface="+mj-cs"/>
              </a:rPr>
              <a:t>HISTORICAL VIDEO</a:t>
            </a:r>
            <a:br>
              <a:rPr lang="en-US" sz="3200" kern="1200" dirty="0">
                <a:solidFill>
                  <a:schemeClr val="tx1"/>
                </a:solidFill>
                <a:latin typeface="+mj-lt"/>
                <a:ea typeface="+mj-ea"/>
                <a:cs typeface="+mj-cs"/>
              </a:rPr>
            </a:br>
            <a:br>
              <a:rPr lang="en-US" sz="2300" kern="1200" dirty="0">
                <a:solidFill>
                  <a:schemeClr val="tx1"/>
                </a:solidFill>
                <a:latin typeface="+mj-lt"/>
                <a:ea typeface="+mj-ea"/>
                <a:cs typeface="+mj-cs"/>
              </a:rPr>
            </a:br>
            <a:r>
              <a:rPr lang="en-CA" sz="2600" kern="1200" dirty="0">
                <a:solidFill>
                  <a:srgbClr val="9CBFE7"/>
                </a:solidFill>
                <a:latin typeface="+mj-lt"/>
                <a:ea typeface="+mj-ea"/>
                <a:cs typeface="+mj-cs"/>
              </a:rPr>
              <a:t>T</a:t>
            </a:r>
            <a:r>
              <a:rPr lang="en-CA" sz="2600" dirty="0">
                <a:solidFill>
                  <a:srgbClr val="9CBFE7"/>
                </a:solidFill>
              </a:rPr>
              <a:t>he first 10-minute segment of </a:t>
            </a:r>
            <a:r>
              <a:rPr lang="en-CA" sz="3000" b="1" i="1" dirty="0">
                <a:solidFill>
                  <a:schemeClr val="accent3">
                    <a:lumMod val="60000"/>
                    <a:lumOff val="40000"/>
                  </a:schemeClr>
                </a:solidFill>
              </a:rPr>
              <a:t>The Soviet Story</a:t>
            </a:r>
            <a:r>
              <a:rPr lang="en-CA" sz="3000" b="1" dirty="0">
                <a:solidFill>
                  <a:schemeClr val="accent3">
                    <a:lumMod val="60000"/>
                    <a:lumOff val="40000"/>
                  </a:schemeClr>
                </a:solidFill>
              </a:rPr>
              <a:t> </a:t>
            </a:r>
            <a:r>
              <a:rPr lang="en-CA" sz="1900" dirty="0">
                <a:solidFill>
                  <a:schemeClr val="bg1">
                    <a:lumMod val="50000"/>
                  </a:schemeClr>
                </a:solidFill>
                <a:hlinkClick r:id="rId3">
                  <a:extLst>
                    <a:ext uri="{A12FA001-AC4F-418D-AE19-62706E023703}">
                      <ahyp:hlinkClr xmlns:ahyp="http://schemas.microsoft.com/office/drawing/2018/hyperlinkcolor" val="tx"/>
                    </a:ext>
                  </a:extLst>
                </a:hlinkClick>
              </a:rPr>
              <a:t>https://www.youtube.com/watch?v=zZTA8xc4_8w</a:t>
            </a:r>
            <a:r>
              <a:rPr lang="en-CA" sz="1900" dirty="0">
                <a:solidFill>
                  <a:schemeClr val="bg1">
                    <a:lumMod val="50000"/>
                  </a:schemeClr>
                </a:solidFill>
              </a:rPr>
              <a:t> </a:t>
            </a:r>
            <a:br>
              <a:rPr lang="en-CA" sz="2100" dirty="0">
                <a:solidFill>
                  <a:schemeClr val="accent3">
                    <a:lumMod val="60000"/>
                    <a:lumOff val="40000"/>
                  </a:schemeClr>
                </a:solidFill>
              </a:rPr>
            </a:br>
            <a:br>
              <a:rPr lang="en-CA" sz="2100" dirty="0">
                <a:solidFill>
                  <a:schemeClr val="accent3">
                    <a:lumMod val="60000"/>
                    <a:lumOff val="40000"/>
                  </a:schemeClr>
                </a:solidFill>
              </a:rPr>
            </a:br>
            <a:r>
              <a:rPr lang="en-US" sz="2300" dirty="0">
                <a:solidFill>
                  <a:schemeClr val="bg1"/>
                </a:solidFill>
              </a:rPr>
              <a:t>or</a:t>
            </a:r>
            <a:br>
              <a:rPr lang="en-CA" sz="2100" dirty="0">
                <a:solidFill>
                  <a:srgbClr val="FFFE1F"/>
                </a:solidFill>
              </a:rPr>
            </a:br>
            <a:br>
              <a:rPr lang="en-CA" sz="2100" dirty="0">
                <a:solidFill>
                  <a:srgbClr val="FFFE1F"/>
                </a:solidFill>
              </a:rPr>
            </a:br>
            <a:r>
              <a:rPr lang="en-CA" sz="3000" b="1" i="1" dirty="0">
                <a:solidFill>
                  <a:schemeClr val="accent3">
                    <a:lumMod val="60000"/>
                    <a:lumOff val="40000"/>
                  </a:schemeClr>
                </a:solidFill>
              </a:rPr>
              <a:t>Holodomor, Voices of Survivors</a:t>
            </a:r>
            <a:br>
              <a:rPr lang="en-CA" sz="2800" dirty="0"/>
            </a:br>
            <a:r>
              <a:rPr lang="en-CA" sz="1900" dirty="0">
                <a:solidFill>
                  <a:schemeClr val="bg1">
                    <a:lumMod val="50000"/>
                  </a:schemeClr>
                </a:solidFill>
                <a:hlinkClick r:id="rId4">
                  <a:extLst>
                    <a:ext uri="{A12FA001-AC4F-418D-AE19-62706E023703}">
                      <ahyp:hlinkClr xmlns:ahyp="http://schemas.microsoft.com/office/drawing/2018/hyperlinkcolor" val="tx"/>
                    </a:ext>
                  </a:extLst>
                </a:hlinkClick>
              </a:rPr>
              <a:t>https://vimeo.com/129845758</a:t>
            </a:r>
            <a:r>
              <a:rPr lang="en-CA" sz="1900" dirty="0">
                <a:solidFill>
                  <a:schemeClr val="bg1">
                    <a:lumMod val="50000"/>
                  </a:schemeClr>
                </a:solidFill>
              </a:rPr>
              <a:t> </a:t>
            </a:r>
            <a:br>
              <a:rPr lang="en-US" sz="2300" kern="1200" dirty="0">
                <a:solidFill>
                  <a:schemeClr val="accent1">
                    <a:lumMod val="60000"/>
                    <a:lumOff val="40000"/>
                  </a:schemeClr>
                </a:solidFill>
                <a:latin typeface="+mj-lt"/>
                <a:ea typeface="+mj-ea"/>
                <a:cs typeface="+mj-cs"/>
              </a:rPr>
            </a:br>
            <a:br>
              <a:rPr lang="en-US" sz="2300" kern="1200" dirty="0">
                <a:solidFill>
                  <a:schemeClr val="accent1">
                    <a:lumMod val="60000"/>
                    <a:lumOff val="40000"/>
                  </a:schemeClr>
                </a:solidFill>
                <a:latin typeface="+mj-lt"/>
                <a:ea typeface="+mj-ea"/>
                <a:cs typeface="+mj-cs"/>
              </a:rPr>
            </a:br>
            <a:r>
              <a:rPr lang="en-US" sz="2300" kern="1200" dirty="0">
                <a:solidFill>
                  <a:schemeClr val="bg1"/>
                </a:solidFill>
                <a:latin typeface="+mj-lt"/>
                <a:ea typeface="+mj-ea"/>
                <a:cs typeface="+mj-cs"/>
              </a:rPr>
              <a:t>or</a:t>
            </a:r>
            <a:br>
              <a:rPr lang="en-US" sz="2300" kern="1200" dirty="0">
                <a:solidFill>
                  <a:schemeClr val="bg1"/>
                </a:solidFill>
                <a:latin typeface="+mj-lt"/>
                <a:ea typeface="+mj-ea"/>
                <a:cs typeface="+mj-cs"/>
              </a:rPr>
            </a:br>
            <a:br>
              <a:rPr lang="en-US" sz="2300" kern="1200" dirty="0">
                <a:solidFill>
                  <a:schemeClr val="tx1"/>
                </a:solidFill>
                <a:latin typeface="+mj-lt"/>
                <a:ea typeface="+mj-ea"/>
                <a:cs typeface="+mj-cs"/>
              </a:rPr>
            </a:br>
            <a:r>
              <a:rPr lang="en-US" sz="2600" dirty="0">
                <a:solidFill>
                  <a:srgbClr val="9CBFE7"/>
                </a:solidFill>
              </a:rPr>
              <a:t>FAST’s</a:t>
            </a:r>
            <a:r>
              <a:rPr lang="en-US" sz="2100" i="1" dirty="0">
                <a:solidFill>
                  <a:srgbClr val="9CBFE7"/>
                </a:solidFill>
              </a:rPr>
              <a:t> </a:t>
            </a:r>
            <a:r>
              <a:rPr lang="en-US" sz="3000" b="1" i="1" kern="1200" dirty="0">
                <a:solidFill>
                  <a:schemeClr val="accent3">
                    <a:lumMod val="60000"/>
                    <a:lumOff val="40000"/>
                  </a:schemeClr>
                </a:solidFill>
                <a:latin typeface="+mj-lt"/>
                <a:ea typeface="+mj-ea"/>
                <a:cs typeface="+mj-cs"/>
              </a:rPr>
              <a:t>Voices into Action</a:t>
            </a:r>
            <a:r>
              <a:rPr lang="en-US" sz="3000" b="1" kern="1200" dirty="0">
                <a:solidFill>
                  <a:schemeClr val="accent3">
                    <a:lumMod val="60000"/>
                    <a:lumOff val="40000"/>
                  </a:schemeClr>
                </a:solidFill>
                <a:latin typeface="+mj-lt"/>
                <a:ea typeface="+mj-ea"/>
                <a:cs typeface="+mj-cs"/>
              </a:rPr>
              <a:t> </a:t>
            </a:r>
            <a:r>
              <a:rPr lang="en-US" sz="2600" dirty="0">
                <a:solidFill>
                  <a:srgbClr val="9CBFE7"/>
                </a:solidFill>
              </a:rPr>
              <a:t>(Unit 2, Chapter 5) </a:t>
            </a:r>
            <a:r>
              <a:rPr lang="en-CA" sz="1900" u="sng" dirty="0">
                <a:solidFill>
                  <a:schemeClr val="bg1">
                    <a:lumMod val="50000"/>
                  </a:schemeClr>
                </a:solidFill>
                <a:hlinkClick r:id="rId5">
                  <a:extLst>
                    <a:ext uri="{A12FA001-AC4F-418D-AE19-62706E023703}">
                      <ahyp:hlinkClr xmlns:ahyp="http://schemas.microsoft.com/office/drawing/2018/hyperlinkcolor" val="tx"/>
                    </a:ext>
                  </a:extLst>
                </a:hlinkClick>
              </a:rPr>
              <a:t>https://www.voicesintoaction.ca/Lessons/Unit2/Chapter5?_role=educator</a:t>
            </a:r>
            <a:br>
              <a:rPr lang="en-CA" sz="2100" u="sng" dirty="0">
                <a:solidFill>
                  <a:schemeClr val="accent3">
                    <a:lumMod val="60000"/>
                    <a:lumOff val="40000"/>
                  </a:schemeClr>
                </a:solidFill>
              </a:rPr>
            </a:br>
            <a:br>
              <a:rPr lang="en-CA" sz="2100" u="sng" dirty="0">
                <a:solidFill>
                  <a:schemeClr val="accent3">
                    <a:lumMod val="60000"/>
                    <a:lumOff val="40000"/>
                  </a:schemeClr>
                </a:solidFill>
              </a:rPr>
            </a:br>
            <a:br>
              <a:rPr lang="en-US" sz="2300" kern="1200" dirty="0">
                <a:solidFill>
                  <a:schemeClr val="tx1"/>
                </a:solidFill>
                <a:latin typeface="+mj-lt"/>
                <a:ea typeface="+mj-ea"/>
                <a:cs typeface="+mj-cs"/>
              </a:rPr>
            </a:br>
            <a:endParaRPr lang="en-US" sz="2300" kern="1200" dirty="0">
              <a:solidFill>
                <a:schemeClr val="tx1"/>
              </a:solidFill>
              <a:latin typeface="+mj-lt"/>
              <a:ea typeface="+mj-ea"/>
              <a:cs typeface="+mj-cs"/>
            </a:endParaRPr>
          </a:p>
        </p:txBody>
      </p:sp>
      <p:sp>
        <p:nvSpPr>
          <p:cNvPr id="9" name="TextBox 8" descr="Consider the following::&#13;&#10;&#13;&#10;Who are the victims &#13;&#10;and the perpetrators &#13;&#10;of the Holodomor?&#13;&#10; &#13;&#10;Why were the &#13;&#10;Soviets concerned &#13;&#10;about Ukraine?&#13;&#10;">
            <a:extLst>
              <a:ext uri="{FF2B5EF4-FFF2-40B4-BE49-F238E27FC236}">
                <a16:creationId xmlns:a16="http://schemas.microsoft.com/office/drawing/2014/main" id="{3B546082-10AE-FB41-928F-856AE58C2FCC}"/>
              </a:ext>
            </a:extLst>
          </p:cNvPr>
          <p:cNvSpPr txBox="1"/>
          <p:nvPr/>
        </p:nvSpPr>
        <p:spPr>
          <a:xfrm>
            <a:off x="8320325" y="1841998"/>
            <a:ext cx="3334864" cy="3385542"/>
          </a:xfrm>
          <a:prstGeom prst="rect">
            <a:avLst/>
          </a:prstGeom>
          <a:noFill/>
        </p:spPr>
        <p:txBody>
          <a:bodyPr wrap="square" rtlCol="0">
            <a:spAutoFit/>
          </a:bodyPr>
          <a:lstStyle/>
          <a:p>
            <a:pPr algn="ctr"/>
            <a:r>
              <a:rPr lang="en-US" sz="2400" b="1" i="1" dirty="0"/>
              <a:t>Consider the following:</a:t>
            </a:r>
            <a:r>
              <a:rPr lang="en-US" sz="2400" b="1" i="1" dirty="0">
                <a:solidFill>
                  <a:srgbClr val="00B0F0"/>
                </a:solidFill>
              </a:rPr>
              <a:t>:</a:t>
            </a:r>
          </a:p>
          <a:p>
            <a:pPr algn="ctr"/>
            <a:endParaRPr lang="en-US" dirty="0">
              <a:solidFill>
                <a:schemeClr val="bg1"/>
              </a:solidFill>
            </a:endParaRPr>
          </a:p>
          <a:p>
            <a:pPr algn="ctr"/>
            <a:r>
              <a:rPr lang="en-US" sz="2400" b="1" dirty="0">
                <a:solidFill>
                  <a:schemeClr val="bg1"/>
                </a:solidFill>
              </a:rPr>
              <a:t>Who are the victims </a:t>
            </a:r>
          </a:p>
          <a:p>
            <a:pPr algn="ctr"/>
            <a:r>
              <a:rPr lang="en-US" sz="2400" b="1" dirty="0">
                <a:solidFill>
                  <a:schemeClr val="bg1"/>
                </a:solidFill>
              </a:rPr>
              <a:t>and the perpetrators </a:t>
            </a:r>
          </a:p>
          <a:p>
            <a:pPr algn="ctr"/>
            <a:r>
              <a:rPr lang="en-US" sz="2400" b="1" dirty="0">
                <a:solidFill>
                  <a:schemeClr val="bg1"/>
                </a:solidFill>
              </a:rPr>
              <a:t>of the Holodomor?</a:t>
            </a:r>
          </a:p>
          <a:p>
            <a:pPr algn="ctr"/>
            <a:r>
              <a:rPr lang="en-US" sz="2400" b="1" dirty="0">
                <a:solidFill>
                  <a:schemeClr val="bg1"/>
                </a:solidFill>
              </a:rPr>
              <a:t> </a:t>
            </a:r>
          </a:p>
          <a:p>
            <a:pPr algn="ctr"/>
            <a:r>
              <a:rPr lang="en-US" sz="2400" b="1" dirty="0">
                <a:solidFill>
                  <a:schemeClr val="bg1"/>
                </a:solidFill>
              </a:rPr>
              <a:t>Why were the </a:t>
            </a:r>
          </a:p>
          <a:p>
            <a:pPr algn="ctr"/>
            <a:r>
              <a:rPr lang="en-US" sz="2400" b="1" dirty="0">
                <a:solidFill>
                  <a:schemeClr val="bg1"/>
                </a:solidFill>
              </a:rPr>
              <a:t>Soviets concerned </a:t>
            </a:r>
          </a:p>
          <a:p>
            <a:pPr algn="ctr"/>
            <a:r>
              <a:rPr lang="en-US" sz="2400" b="1" dirty="0">
                <a:solidFill>
                  <a:schemeClr val="bg1"/>
                </a:solidFill>
              </a:rPr>
              <a:t>about Ukraine?</a:t>
            </a:r>
          </a:p>
        </p:txBody>
      </p:sp>
      <p:sp>
        <p:nvSpPr>
          <p:cNvPr id="2" name="TextBox 1">
            <a:extLst>
              <a:ext uri="{FF2B5EF4-FFF2-40B4-BE49-F238E27FC236}">
                <a16:creationId xmlns:a16="http://schemas.microsoft.com/office/drawing/2014/main" id="{F9B0543C-8635-3386-F1FE-90064031937B}"/>
              </a:ext>
            </a:extLst>
          </p:cNvPr>
          <p:cNvSpPr txBox="1"/>
          <p:nvPr/>
        </p:nvSpPr>
        <p:spPr>
          <a:xfrm>
            <a:off x="8610599" y="6538752"/>
            <a:ext cx="2743201" cy="252249"/>
          </a:xfrm>
          <a:prstGeom prst="rect">
            <a:avLst/>
          </a:prstGeom>
        </p:spPr>
        <p:txBody>
          <a:bodyPr wrap="square" lIns="0" tIns="0" rIns="0" bIns="0" rtlCol="0" anchor="t">
            <a:spAutoFit/>
          </a:bodyPr>
          <a:lstStyle/>
          <a:p>
            <a:pPr algn="r">
              <a:lnSpc>
                <a:spcPts val="2240"/>
              </a:lnSpc>
            </a:pPr>
            <a:r>
              <a:rPr lang="en-US" sz="1200" spc="320" dirty="0">
                <a:solidFill>
                  <a:srgbClr val="FFFEE6"/>
                </a:solidFill>
                <a:latin typeface="Montserrat Classic"/>
              </a:rPr>
              <a:t>HREC Education </a:t>
            </a:r>
          </a:p>
        </p:txBody>
      </p:sp>
      <p:pic>
        <p:nvPicPr>
          <p:cNvPr id="6" name="Picture 5" descr="HREC Education logo">
            <a:extLst>
              <a:ext uri="{FF2B5EF4-FFF2-40B4-BE49-F238E27FC236}">
                <a16:creationId xmlns:a16="http://schemas.microsoft.com/office/drawing/2014/main" id="{DDF674AD-32F3-424F-35A6-EAEAF19E93F7}"/>
              </a:ext>
            </a:extLst>
          </p:cNvPr>
          <p:cNvPicPr>
            <a:picLocks noChangeAspect="1"/>
          </p:cNvPicPr>
          <p:nvPr/>
        </p:nvPicPr>
        <p:blipFill>
          <a:blip r:embed="rId6"/>
          <a:stretch>
            <a:fillRect/>
          </a:stretch>
        </p:blipFill>
        <p:spPr>
          <a:xfrm>
            <a:off x="8915399" y="6343613"/>
            <a:ext cx="747493" cy="457466"/>
          </a:xfrm>
          <a:prstGeom prst="rect">
            <a:avLst/>
          </a:prstGeom>
        </p:spPr>
      </p:pic>
      <p:sp>
        <p:nvSpPr>
          <p:cNvPr id="7" name="TextBox 6">
            <a:extLst>
              <a:ext uri="{FF2B5EF4-FFF2-40B4-BE49-F238E27FC236}">
                <a16:creationId xmlns:a16="http://schemas.microsoft.com/office/drawing/2014/main" id="{BAEA9820-8439-3A5B-0A1D-0E9F2D3248CC}"/>
              </a:ext>
            </a:extLst>
          </p:cNvPr>
          <p:cNvSpPr txBox="1"/>
          <p:nvPr/>
        </p:nvSpPr>
        <p:spPr>
          <a:xfrm>
            <a:off x="11328400" y="6544976"/>
            <a:ext cx="362292" cy="307777"/>
          </a:xfrm>
          <a:prstGeom prst="rect">
            <a:avLst/>
          </a:prstGeom>
          <a:noFill/>
        </p:spPr>
        <p:txBody>
          <a:bodyPr wrap="square" rtlCol="0">
            <a:spAutoFit/>
          </a:bodyPr>
          <a:lstStyle/>
          <a:p>
            <a:r>
              <a:rPr lang="en-US" sz="1400" dirty="0">
                <a:solidFill>
                  <a:srgbClr val="FFFEE6"/>
                </a:solidFill>
              </a:rPr>
              <a:t>9</a:t>
            </a:r>
          </a:p>
        </p:txBody>
      </p:sp>
    </p:spTree>
    <p:extLst>
      <p:ext uri="{BB962C8B-B14F-4D97-AF65-F5344CB8AC3E}">
        <p14:creationId xmlns:p14="http://schemas.microsoft.com/office/powerpoint/2010/main" val="1810276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1304</TotalTime>
  <Words>3081</Words>
  <Application>Microsoft Macintosh PowerPoint</Application>
  <PresentationFormat>Widescreen</PresentationFormat>
  <Paragraphs>216</Paragraphs>
  <Slides>25</Slides>
  <Notes>25</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25</vt:i4>
      </vt:variant>
    </vt:vector>
  </HeadingPairs>
  <TitlesOfParts>
    <vt:vector size="31" baseType="lpstr">
      <vt:lpstr>Abadi</vt:lpstr>
      <vt:lpstr>Arial</vt:lpstr>
      <vt:lpstr>Avenir Next</vt:lpstr>
      <vt:lpstr>Calibri</vt:lpstr>
      <vt:lpstr>Montserrat Classic</vt:lpstr>
      <vt:lpstr>Office Theme</vt:lpstr>
      <vt:lpstr>PowerPoint Presentation</vt:lpstr>
      <vt:lpstr>UN Declaration of Human Rights:</vt:lpstr>
      <vt:lpstr>PowerPoint Presentation</vt:lpstr>
      <vt:lpstr>PowerPoint Presentation</vt:lpstr>
      <vt:lpstr>PowerPoint Presentation</vt:lpstr>
      <vt:lpstr>PowerPoint Presentation</vt:lpstr>
      <vt:lpstr>Holodomor: </vt:lpstr>
      <vt:lpstr>PowerPoint Presentation</vt:lpstr>
      <vt:lpstr>HISTORICAL VIDEO  The first 10-minute segment of The Soviet Story https://www.youtube.com/watch?v=zZTA8xc4_8w   or  Holodomor, Voices of Survivors https://vimeo.com/129845758   or  FAST’s Voices into Action (Unit 2, Chapter 5) https://www.voicesintoaction.ca/Lessons/Unit2/Chapter5?_role=educator   </vt:lpstr>
      <vt:lpstr>The Historian’s Craft Lesson on the Holodomor LEARNING ACTIVITY</vt:lpstr>
      <vt:lpstr>PowerPoint Presentation</vt:lpstr>
      <vt:lpstr>PowerPoint Presentation</vt:lpstr>
      <vt:lpstr>GROUP  PRESENTATIONS</vt:lpstr>
      <vt:lpstr>Resolution “On safekeeping property of state enterprises, collective farms and cooperatives, and strengthening public (socialist) property” August 7, 1932 II Make all property belonging to collective farms and cooperatives (harvests in the fields, public reserves, livestock, cooperative stock and stores, etc.) equivalent to state property and fully strengthen the protection of this property against theft.   Use judicial repressions of the highest degree as measures of social protection against theft of kolhosp and collective property: execution by shooting and confiscation of all property, variable under mitigating circumstances to ten years imprisonment with confiscation of all property. 3)   Amnesty cannot be granted to criminals sentenced in cases of collective farm and cooperative property theft.   III 1)  Conduct decisive battle with all anti-public, kulak-capitalist elements that use violence and threats, or  promote the use of violence and threats, against collective farmers, forcing them to leave or purposefully destroy collective farms. 2) Use measures of judicial repressions for protecting collective farms and collective farmers from violence and threats on the part of kulak and other anti-public elements: imprisonment for five to ten years in a concentration camp. 3) Amnesty cannot be granted to criminals sentenced in these cases.   Head, USSR Central Executive Committee, M. Kalinin Head, Council of Peoples’ Commissars, V. Molotov (Skryabin) Secretary, USSR Central Executive Committee, А. Yenukidze   Source: Communist newspaper, August 9, 1932; “Collectivization of agriculture: the most important resolutions of the Communist Party and Soviet government, 1927-1935,” Moscow, 1957, pp. 423-424. </vt:lpstr>
      <vt:lpstr>PowerPoint Presentation</vt:lpstr>
      <vt:lpstr>PowerPoint Presentation</vt:lpstr>
      <vt:lpstr>PowerPoint Presentation</vt:lpstr>
      <vt:lpstr>Letter from Yu. Shvets, a collective farmer from the Lenin’s Testament collective farm, village of Horozhene, Bashtan district, to head of the All-Ukrainian CEC, Hryhorii Petrovsky, about the unjust grain-procurement plan for the collective farm and the starvation of collective farmers In Holod-henotsyd 1932-1933 rokiv v Ukraini (2005). Excerpts, pp. 11-16. Translated by Maksym Motorenko and Bohdan Klid 13 September 1932 Comrade Petrovsky In 1931 our cooperative had 2,400 hectares of land and was completely sown, but as we have a good deal of land close to the river, and its useless, the district [authorities] directed our cooperative to use this land for particular agricultural needs – growing vegetables, raising cattle and pigs… Our cooperative has 1,502 people to be fed, and here, in 1931, most of our cooperative members – poor peasants – were starving, beginning in December. In this year of 1932, the cooperative sowed 600 hectares of grain crops… When the District Executive Committee apportioned the grain-procurement plan, our cooperative was obliged to fulfill a grain-procurement plan of 2,400 poods of grain. But, Comrade Petrovsky, if we stretch it considerably, perhaps there will be enough [grain] to fulfill the established plan, but there will be absolutely nothing left for food… So please explain to me: has full agreement been reached with our district authorities to leave our village and cooperative hungry for the whole year, or have former landowners perhaps…  Yu. R. Shvets….</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Sophia Isajiw</dc:creator>
  <cp:lastModifiedBy>1</cp:lastModifiedBy>
  <cp:revision>57</cp:revision>
  <dcterms:created xsi:type="dcterms:W3CDTF">2021-01-12T04:43:30Z</dcterms:created>
  <dcterms:modified xsi:type="dcterms:W3CDTF">2024-03-13T14:38:22Z</dcterms:modified>
</cp:coreProperties>
</file>